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13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y="6858000" cx="9144000"/>
  <p:notesSz cx="6858000" cy="9144000"/>
  <p:defaultTextStyle>
    <a:defPPr lvl="0">
      <a:defRPr lang="tr-TR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7.04.2021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7.04.2021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7.04.2021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7.04.2021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7.04.2021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7.04.2021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7.04.2021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7.04.2021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7.04.2021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7.04.2021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7.04.2021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7.04.2021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mailto:topcuerdinc@gmail.com" TargetMode="External"/><Relationship Id="rId7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ec.europa.eu/social/main.jsp?catId=1223&amp;langId=en" TargetMode="External"/><Relationship Id="rId3" Type="http://schemas.openxmlformats.org/officeDocument/2006/relationships/hyperlink" Target="https://www.ua.gov.tr/" TargetMode="External"/><Relationship Id="rId7" Type="http://schemas.openxmlformats.org/officeDocument/2006/relationships/hyperlink" Target="https://turna.ua.gov.tr/turna/Giris.jsp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ebgate.ec.europa.eu/erasmus-esc/index/" TargetMode="External"/><Relationship Id="rId5" Type="http://schemas.openxmlformats.org/officeDocument/2006/relationships/hyperlink" Target="https://webgate.ec.europa.eu/erasmus-esc/organisation-registration/screen/home" TargetMode="External"/><Relationship Id="rId10" Type="http://schemas.openxmlformats.org/officeDocument/2006/relationships/image" Target="../media/image2.png"/><Relationship Id="rId4" Type="http://schemas.openxmlformats.org/officeDocument/2006/relationships/hyperlink" Target="https://webgate.ec.europa.eu/cas/login" TargetMode="External"/><Relationship Id="rId9" Type="http://schemas.openxmlformats.org/officeDocument/2006/relationships/hyperlink" Target="https://ec.europa.eu/cyprus/news/20171114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topcuerdinc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l="-12000" t="14000" r="-14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4000" dirty="0" smtClean="0"/>
              <a:t>TARSUS İLÇE MİLLİ EĞİTİM MÜDÜRLÜĞÜ</a:t>
            </a:r>
            <a:br>
              <a:rPr lang="tr-TR" sz="4000" dirty="0" smtClean="0"/>
            </a:br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4000" dirty="0" smtClean="0"/>
              <a:t>ERASMUS</a:t>
            </a:r>
            <a:r>
              <a:rPr lang="tr-TR" sz="4000" dirty="0"/>
              <a:t>+ 2021-2027 Yeni Dönem Süreç Yönetimi Müdürler </a:t>
            </a:r>
            <a:r>
              <a:rPr lang="tr-TR" sz="4000" dirty="0" smtClean="0"/>
              <a:t>Toplantısı</a:t>
            </a:r>
            <a:br>
              <a:rPr lang="tr-TR" sz="4000" dirty="0" smtClean="0"/>
            </a:br>
            <a:r>
              <a:rPr lang="tr-TR" sz="4000" dirty="0"/>
              <a:t/>
            </a:r>
            <a:br>
              <a:rPr lang="tr-TR" sz="4000" dirty="0"/>
            </a:br>
            <a:r>
              <a:rPr lang="tr-TR" sz="2000" dirty="0" smtClean="0"/>
              <a:t>Erdinç TOPCU</a:t>
            </a:r>
            <a:r>
              <a:rPr lang="tr-TR" sz="2000" dirty="0"/>
              <a:t/>
            </a:r>
            <a:br>
              <a:rPr lang="tr-TR" sz="2000" dirty="0"/>
            </a:br>
            <a:r>
              <a:rPr lang="tr-TR" sz="2000" dirty="0"/>
              <a:t>Proje </a:t>
            </a:r>
            <a:r>
              <a:rPr lang="tr-TR" sz="2000" dirty="0" smtClean="0"/>
              <a:t>Koordinatörü</a:t>
            </a:r>
            <a:r>
              <a:rPr lang="tr-TR" sz="2000" dirty="0"/>
              <a:t/>
            </a:r>
            <a:br>
              <a:rPr lang="tr-TR" sz="2000" dirty="0"/>
            </a:br>
            <a:r>
              <a:rPr lang="tr-TR" sz="2000" dirty="0"/>
              <a:t>Tarsus </a:t>
            </a:r>
            <a:r>
              <a:rPr lang="tr-TR" sz="2000" dirty="0" smtClean="0"/>
              <a:t>İlçe Milli Eğitim Müdürlüğü Proje Birimi </a:t>
            </a:r>
            <a:br>
              <a:rPr lang="tr-TR" sz="2000" dirty="0" smtClean="0"/>
            </a:br>
            <a:r>
              <a:rPr lang="tr-TR" sz="2000" dirty="0" smtClean="0">
                <a:hlinkClick r:id="rId3"/>
              </a:rPr>
              <a:t>topcuerdinc@gmail.com</a:t>
            </a:r>
            <a:r>
              <a:rPr lang="tr-TR" sz="2000" dirty="0" smtClean="0"/>
              <a:t/>
            </a:r>
            <a:br>
              <a:rPr lang="tr-TR" sz="2000" dirty="0" smtClean="0"/>
            </a:br>
            <a:r>
              <a:rPr lang="tr-TR" sz="2000" dirty="0" smtClean="0"/>
              <a:t>5056917846</a:t>
            </a:r>
            <a:endParaRPr lang="tr-TR" sz="20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3152"/>
            <a:ext cx="9144000" cy="109591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2" y="44624"/>
            <a:ext cx="1443244" cy="79262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4624"/>
            <a:ext cx="1584176" cy="831044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351" y="44624"/>
            <a:ext cx="803129" cy="803129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44624"/>
            <a:ext cx="2880319" cy="82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77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Erasmus</a:t>
            </a:r>
            <a:r>
              <a:rPr lang="tr-TR" dirty="0" smtClean="0"/>
              <a:t>+ Programının Yapısı Nedir?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dirty="0" smtClean="0"/>
              <a:t>Jean </a:t>
            </a:r>
            <a:r>
              <a:rPr lang="tr-TR" dirty="0" err="1" smtClean="0"/>
              <a:t>Monnet</a:t>
            </a:r>
            <a:r>
              <a:rPr lang="tr-TR" dirty="0" smtClean="0"/>
              <a:t> Aksiyonları</a:t>
            </a:r>
          </a:p>
          <a:p>
            <a:pPr marL="0" indent="0" algn="ctr">
              <a:buNone/>
            </a:pPr>
            <a:r>
              <a:rPr lang="tr-TR" dirty="0" smtClean="0">
                <a:solidFill>
                  <a:srgbClr val="FF0000"/>
                </a:solidFill>
              </a:rPr>
              <a:t>Bu Temel Eylem şunları destekler</a:t>
            </a:r>
          </a:p>
          <a:p>
            <a:pPr marL="0" indent="0" algn="ctr"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r>
              <a:rPr lang="tr-TR" dirty="0" smtClean="0"/>
              <a:t>Yüksek öğretim alanında </a:t>
            </a:r>
          </a:p>
          <a:p>
            <a:r>
              <a:rPr lang="tr-TR" dirty="0" smtClean="0"/>
              <a:t>Diğer eğitim ve öğretim alanında</a:t>
            </a:r>
          </a:p>
          <a:p>
            <a:r>
              <a:rPr lang="tr-TR" dirty="0" smtClean="0"/>
              <a:t>Belirlenmiş kurumlara destek</a:t>
            </a:r>
            <a:endParaRPr lang="tr-TR" b="1" dirty="0" smtClean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9474"/>
            <a:ext cx="9144000" cy="109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25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3376"/>
            <a:ext cx="8836340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517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46856" y="144996"/>
            <a:ext cx="8229600" cy="1143000"/>
          </a:xfrm>
        </p:spPr>
        <p:txBody>
          <a:bodyPr/>
          <a:lstStyle/>
          <a:p>
            <a:r>
              <a:rPr lang="tr-TR" dirty="0" smtClean="0"/>
              <a:t>Başvuru Tarihleri</a:t>
            </a:r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7992888" cy="5537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342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46856" y="144996"/>
            <a:ext cx="8229600" cy="1143000"/>
          </a:xfrm>
        </p:spPr>
        <p:txBody>
          <a:bodyPr/>
          <a:lstStyle/>
          <a:p>
            <a:r>
              <a:rPr lang="tr-TR" dirty="0" smtClean="0"/>
              <a:t>Başvuru Tarihleri</a:t>
            </a:r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58236"/>
            <a:ext cx="8247255" cy="5671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355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Okul Eğitimi Hedefleri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b="1" dirty="0"/>
              <a:t>Öğretme ve öğrenmenin Avrupa boyutunu şu yollarla güçlendirmek</a:t>
            </a:r>
            <a:r>
              <a:rPr lang="tr-TR" b="1" dirty="0" smtClean="0"/>
              <a:t>:</a:t>
            </a:r>
          </a:p>
          <a:p>
            <a:r>
              <a:rPr lang="tr-TR" dirty="0" smtClean="0"/>
              <a:t>Kapsayıcılık </a:t>
            </a:r>
            <a:r>
              <a:rPr lang="tr-TR" dirty="0"/>
              <a:t>ve çeşitlilik, hoşgörü ve demokratik katılım değerlerini teşvik etmek</a:t>
            </a:r>
          </a:p>
          <a:p>
            <a:r>
              <a:rPr lang="tr-TR" dirty="0" smtClean="0"/>
              <a:t>Paylaşılan </a:t>
            </a:r>
            <a:r>
              <a:rPr lang="tr-TR" dirty="0"/>
              <a:t>Avrupa mirası ve çeşitliliği hakkında bilgiyi teşvik etmek</a:t>
            </a:r>
          </a:p>
          <a:p>
            <a:r>
              <a:rPr lang="tr-TR" dirty="0" smtClean="0"/>
              <a:t>Avrupa </a:t>
            </a:r>
            <a:r>
              <a:rPr lang="tr-TR" dirty="0"/>
              <a:t>çapında profesyonel ağların gelişimini desteklemek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7272"/>
            <a:ext cx="9144000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08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Okul Eğitimi Hedefleri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tr-TR" b="1" dirty="0"/>
              <a:t>Okul eğitiminde öğretme ve öğrenmenin </a:t>
            </a:r>
            <a:r>
              <a:rPr lang="tr-TR" b="1" dirty="0" smtClean="0"/>
              <a:t>kalitesini </a:t>
            </a:r>
            <a:r>
              <a:rPr lang="tr-TR" b="1" dirty="0"/>
              <a:t>şu yollarla artırmak:</a:t>
            </a:r>
            <a:endParaRPr lang="tr-TR" dirty="0"/>
          </a:p>
          <a:p>
            <a:r>
              <a:rPr lang="tr-TR" dirty="0" smtClean="0"/>
              <a:t>Öğretmenlerin</a:t>
            </a:r>
            <a:r>
              <a:rPr lang="tr-TR" dirty="0"/>
              <a:t>, okul liderlerinin ve diğer okul personelinin meslek gelişimini desteklemek</a:t>
            </a:r>
          </a:p>
          <a:p>
            <a:r>
              <a:rPr lang="tr-TR" dirty="0" smtClean="0"/>
              <a:t>Yeni </a:t>
            </a:r>
            <a:r>
              <a:rPr lang="tr-TR" dirty="0"/>
              <a:t>teknolojilerin ve yenilikçi öğretim yöntemlerinin kullanımını teşvik etmek</a:t>
            </a:r>
          </a:p>
          <a:p>
            <a:r>
              <a:rPr lang="tr-TR" dirty="0" smtClean="0"/>
              <a:t>Okullarda </a:t>
            </a:r>
            <a:r>
              <a:rPr lang="tr-TR" dirty="0"/>
              <a:t>dil öğrenimini ve dil çeşitliliğini geliştirmek</a:t>
            </a:r>
          </a:p>
          <a:p>
            <a:r>
              <a:rPr lang="tr-TR" dirty="0" smtClean="0"/>
              <a:t>Öğretim </a:t>
            </a:r>
            <a:r>
              <a:rPr lang="tr-TR" dirty="0"/>
              <a:t>ve okul gelişiminde en y uygulamaların paylaşımını ve transferini desteklemek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7271"/>
            <a:ext cx="9144000" cy="100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00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Okul Eğitimi Hedefleri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tr-TR" b="1" dirty="0"/>
              <a:t>Avrupa Eğitim Alanının oluşturulmasına aşağıdakiler yoluyla katkıda bulunmak:</a:t>
            </a:r>
            <a:endParaRPr lang="tr-TR" dirty="0"/>
          </a:p>
          <a:p>
            <a:r>
              <a:rPr lang="tr-TR" dirty="0" smtClean="0"/>
              <a:t>Okulların </a:t>
            </a:r>
            <a:r>
              <a:rPr lang="tr-TR" dirty="0"/>
              <a:t>sınır ötesi değişim ve işbirliğine girme ve yüksek kalitede gerçekleştirme kapasitesini artırmak ( hareketlilik projeleri ile)</a:t>
            </a:r>
          </a:p>
          <a:p>
            <a:r>
              <a:rPr lang="tr-TR" dirty="0" smtClean="0"/>
              <a:t>Okul </a:t>
            </a:r>
            <a:r>
              <a:rPr lang="tr-TR" dirty="0"/>
              <a:t>eğitimindeki herhangi bir öğrenci için öğrenme hareketliliğin gerçekçi bir olasılık haline getirmek</a:t>
            </a:r>
          </a:p>
          <a:p>
            <a:r>
              <a:rPr lang="tr-TR" dirty="0" smtClean="0"/>
              <a:t>Yurtdışındaki </a:t>
            </a:r>
            <a:r>
              <a:rPr lang="tr-TR" dirty="0"/>
              <a:t>hareketlilik dönemlerinde öğrencilerin ve personelin öğrenme sonuçlarının tanınmasını teşvik etmek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8"/>
            <a:ext cx="9144000" cy="83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19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KA122 (SCH-VET-YOU-ADU)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b="1" dirty="0" smtClean="0"/>
              <a:t>Öğretmenlerin ve diğer okul personelinin hareketliliği</a:t>
            </a:r>
          </a:p>
          <a:p>
            <a:pPr marL="0" indent="0" algn="ctr">
              <a:buNone/>
            </a:pPr>
            <a:endParaRPr lang="tr-TR" dirty="0"/>
          </a:p>
          <a:p>
            <a:r>
              <a:rPr lang="tr-TR" dirty="0" smtClean="0"/>
              <a:t>İşbaşı gözlem (2-60 Gün)</a:t>
            </a:r>
          </a:p>
          <a:p>
            <a:r>
              <a:rPr lang="tr-TR" dirty="0" smtClean="0"/>
              <a:t>Öğretmen görevlendirme (2-365 Gün)</a:t>
            </a:r>
          </a:p>
          <a:p>
            <a:r>
              <a:rPr lang="tr-TR" dirty="0" smtClean="0"/>
              <a:t>Kurslar ve eğitim (2-30 gün)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1198"/>
            <a:ext cx="9144000" cy="83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27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KA122 (SCH-VET-YOU-ADU)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b="1" dirty="0" smtClean="0"/>
              <a:t>Öğrenci hareketliliği</a:t>
            </a:r>
          </a:p>
          <a:p>
            <a:pPr marL="0" indent="0" algn="ctr">
              <a:buNone/>
            </a:pPr>
            <a:endParaRPr lang="tr-TR" dirty="0"/>
          </a:p>
          <a:p>
            <a:r>
              <a:rPr lang="tr-TR" dirty="0" smtClean="0"/>
              <a:t>2 veya daha fazla okul öğrencisinin grup hareketliliği (2-30 gün)</a:t>
            </a:r>
          </a:p>
          <a:p>
            <a:r>
              <a:rPr lang="tr-TR" dirty="0" smtClean="0"/>
              <a:t>Öğrencilerin kısa süreli öğrenme hareketliliği (10-29 gün)</a:t>
            </a:r>
          </a:p>
          <a:p>
            <a:r>
              <a:rPr lang="tr-TR" dirty="0"/>
              <a:t>Öğrencilerin </a:t>
            </a:r>
            <a:r>
              <a:rPr lang="tr-TR" dirty="0" smtClean="0"/>
              <a:t>uzun </a:t>
            </a:r>
            <a:r>
              <a:rPr lang="tr-TR" dirty="0"/>
              <a:t>süreli öğrenme hareketliliği </a:t>
            </a:r>
            <a:r>
              <a:rPr lang="tr-TR" dirty="0" smtClean="0"/>
              <a:t>(30-365 </a:t>
            </a:r>
            <a:r>
              <a:rPr lang="tr-TR" dirty="0"/>
              <a:t>gün)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1198"/>
            <a:ext cx="9144000" cy="83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55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KA122 (SCH-VET-YOU-ADU)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b="1" dirty="0" smtClean="0"/>
              <a:t>Diğer Faaliyetler</a:t>
            </a:r>
          </a:p>
          <a:p>
            <a:pPr marL="0" indent="0" algn="ctr">
              <a:buNone/>
            </a:pPr>
            <a:endParaRPr lang="tr-TR" dirty="0"/>
          </a:p>
          <a:p>
            <a:r>
              <a:rPr lang="tr-TR" dirty="0" smtClean="0"/>
              <a:t>Davetli uzman (2-60 gün)</a:t>
            </a:r>
          </a:p>
          <a:p>
            <a:r>
              <a:rPr lang="tr-TR" dirty="0" smtClean="0"/>
              <a:t>Eğitimde eğitimci ve öğretmenleri ağırlama (10-365 gün)</a:t>
            </a:r>
          </a:p>
          <a:p>
            <a:r>
              <a:rPr lang="tr-TR" dirty="0" smtClean="0"/>
              <a:t>Hazırlık ziyaretleri (</a:t>
            </a:r>
            <a:r>
              <a:rPr lang="tr-TR" dirty="0" err="1" smtClean="0"/>
              <a:t>max</a:t>
            </a:r>
            <a:r>
              <a:rPr lang="tr-TR" dirty="0" smtClean="0"/>
              <a:t>. 3 katılımcı)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" y="6021288"/>
            <a:ext cx="9144508" cy="83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60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ERASMUS+ PROGRAMININ HEDEFLERİ VE ÖNEMLİ ÖZELLİKLERİ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7"/>
            <a:ext cx="9144000" cy="86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77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KA122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tr-TR" dirty="0"/>
          </a:p>
          <a:p>
            <a:r>
              <a:rPr lang="tr-TR" dirty="0"/>
              <a:t>Konsorsiyum yok. Sadece kendi kurumunuz adına başvuru yapıyorsunuz.</a:t>
            </a:r>
          </a:p>
          <a:p>
            <a:r>
              <a:rPr lang="tr-TR" dirty="0" smtClean="0"/>
              <a:t>Kurs</a:t>
            </a:r>
            <a:r>
              <a:rPr lang="tr-TR" dirty="0"/>
              <a:t>, işbaşı gözlem, öğretme görevlendirmesi, uzman davet etme gibi faaliyet seçeneklerinin yanında, öğrenci gruplarının hareketliliği de yapılabiliyor.</a:t>
            </a:r>
          </a:p>
          <a:p>
            <a:r>
              <a:rPr lang="tr-TR" dirty="0" smtClean="0"/>
              <a:t>Bütçemiz</a:t>
            </a:r>
            <a:r>
              <a:rPr lang="tr-TR" dirty="0"/>
              <a:t>; seçeceğimiz faaliyet, eğitim günleri sayısı, katılımcı sayısı gibi seçeneklere göre değişebiliyor.</a:t>
            </a:r>
          </a:p>
          <a:p>
            <a:r>
              <a:rPr lang="tr-TR" dirty="0" smtClean="0"/>
              <a:t>Süre </a:t>
            </a:r>
            <a:r>
              <a:rPr lang="tr-TR" dirty="0"/>
              <a:t>6 aydan başlıyor, faaliyet sayısına ve türünüze göre yapacağınız planlamalar projenin süresini belirleyecek.</a:t>
            </a:r>
          </a:p>
          <a:p>
            <a:r>
              <a:rPr lang="tr-TR" dirty="0" smtClean="0"/>
              <a:t>30 </a:t>
            </a:r>
            <a:r>
              <a:rPr lang="tr-TR" dirty="0"/>
              <a:t>katılımcı maksimum sayı,</a:t>
            </a:r>
          </a:p>
          <a:p>
            <a:r>
              <a:rPr lang="tr-TR" dirty="0" smtClean="0"/>
              <a:t>5 </a:t>
            </a:r>
            <a:r>
              <a:rPr lang="tr-TR" dirty="0"/>
              <a:t>yıl içerisinde 3 hibe alabiliyorsunuz.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5669"/>
            <a:ext cx="9144000" cy="94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92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Ka122-SCH Okul Eğitimi Alanı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Başlangıç </a:t>
            </a:r>
            <a:r>
              <a:rPr lang="tr-TR" dirty="0"/>
              <a:t>tarihi </a:t>
            </a:r>
            <a:r>
              <a:rPr lang="tr-TR" dirty="0" smtClean="0"/>
              <a:t>01-09-2021 – 31-12-2021</a:t>
            </a:r>
            <a:endParaRPr lang="tr-TR" dirty="0"/>
          </a:p>
          <a:p>
            <a:r>
              <a:rPr lang="tr-TR" dirty="0" smtClean="0"/>
              <a:t>1</a:t>
            </a:r>
            <a:r>
              <a:rPr lang="tr-TR" dirty="0"/>
              <a:t>. </a:t>
            </a:r>
            <a:r>
              <a:rPr lang="tr-TR" dirty="0" smtClean="0"/>
              <a:t>Proje Uygunluğu, </a:t>
            </a:r>
            <a:r>
              <a:rPr lang="tr-TR" dirty="0" err="1" smtClean="0"/>
              <a:t>İlgililik</a:t>
            </a:r>
            <a:r>
              <a:rPr lang="tr-TR" dirty="0" smtClean="0"/>
              <a:t> </a:t>
            </a:r>
            <a:r>
              <a:rPr lang="tr-TR" dirty="0"/>
              <a:t>(</a:t>
            </a:r>
            <a:r>
              <a:rPr lang="tr-TR" dirty="0" err="1"/>
              <a:t>maks</a:t>
            </a:r>
            <a:r>
              <a:rPr lang="tr-TR" dirty="0"/>
              <a:t>. 30 puan)</a:t>
            </a:r>
          </a:p>
          <a:p>
            <a:r>
              <a:rPr lang="fi-FI" dirty="0" smtClean="0"/>
              <a:t>2</a:t>
            </a:r>
            <a:r>
              <a:rPr lang="fi-FI" dirty="0"/>
              <a:t>. Proje tasarımının kalitesi (max. 40 puan)</a:t>
            </a:r>
          </a:p>
          <a:p>
            <a:r>
              <a:rPr lang="fi-FI" dirty="0" smtClean="0"/>
              <a:t>3</a:t>
            </a:r>
            <a:r>
              <a:rPr lang="fi-FI" dirty="0"/>
              <a:t>. Takip faaliyetlerinin kalitesi (maks. 30 puan)</a:t>
            </a:r>
          </a:p>
          <a:p>
            <a:r>
              <a:rPr lang="tr-TR" b="1" dirty="0"/>
              <a:t>Puanlama</a:t>
            </a:r>
            <a:endParaRPr lang="tr-TR" dirty="0"/>
          </a:p>
          <a:p>
            <a:r>
              <a:rPr lang="tr-TR" dirty="0" smtClean="0"/>
              <a:t>En </a:t>
            </a:r>
            <a:r>
              <a:rPr lang="tr-TR" dirty="0"/>
              <a:t>az 60 puan</a:t>
            </a:r>
          </a:p>
          <a:p>
            <a:r>
              <a:rPr lang="tr-TR" dirty="0" smtClean="0"/>
              <a:t>Her </a:t>
            </a:r>
            <a:r>
              <a:rPr lang="tr-TR" dirty="0"/>
              <a:t>kriterin en az yarısı alınmalı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9280"/>
            <a:ext cx="9144000" cy="95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46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Ka122-SCH Okul Eğitimi Alanı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Hareketlilik </a:t>
            </a:r>
            <a:r>
              <a:rPr lang="tr-TR" dirty="0"/>
              <a:t>konsorsiyumu: 1 koordinatör ve en az 1 diğer kuruluş</a:t>
            </a:r>
          </a:p>
          <a:p>
            <a:r>
              <a:rPr lang="tr-TR" dirty="0" smtClean="0"/>
              <a:t>Ortaklık </a:t>
            </a:r>
            <a:r>
              <a:rPr lang="tr-TR" dirty="0"/>
              <a:t>yapısı: kurs merkezi, okul olabilir. </a:t>
            </a:r>
          </a:p>
          <a:p>
            <a:r>
              <a:rPr lang="tr-TR" b="1" dirty="0"/>
              <a:t>Hareketlilikler</a:t>
            </a:r>
            <a:endParaRPr lang="tr-TR" dirty="0"/>
          </a:p>
          <a:p>
            <a:r>
              <a:rPr lang="tr-TR" dirty="0" smtClean="0"/>
              <a:t>Öğretmenler </a:t>
            </a:r>
            <a:r>
              <a:rPr lang="tr-TR" dirty="0"/>
              <a:t>için;</a:t>
            </a:r>
          </a:p>
          <a:p>
            <a:r>
              <a:rPr lang="tr-TR" dirty="0" smtClean="0"/>
              <a:t>İş </a:t>
            </a:r>
            <a:r>
              <a:rPr lang="tr-TR" dirty="0"/>
              <a:t>gölgeleme –İşbaşı gözlem (2 gün -60 gün)</a:t>
            </a:r>
          </a:p>
          <a:p>
            <a:r>
              <a:rPr lang="tr-TR" dirty="0" smtClean="0"/>
              <a:t>Öğretme </a:t>
            </a:r>
            <a:r>
              <a:rPr lang="tr-TR" dirty="0"/>
              <a:t>görevlendirmesi (2 gün -365 gün)</a:t>
            </a:r>
          </a:p>
          <a:p>
            <a:r>
              <a:rPr lang="es-ES" dirty="0" smtClean="0"/>
              <a:t>Kurs </a:t>
            </a:r>
            <a:r>
              <a:rPr lang="es-ES" dirty="0"/>
              <a:t>ve eğitim (2 -30 gün) </a:t>
            </a:r>
          </a:p>
          <a:p>
            <a:r>
              <a:rPr lang="tr-TR" dirty="0" smtClean="0"/>
              <a:t>Ücret</a:t>
            </a:r>
            <a:r>
              <a:rPr lang="tr-TR" dirty="0"/>
              <a:t>: Kişi başı 10 güne kadar kurs ücreti, </a:t>
            </a:r>
            <a:r>
              <a:rPr lang="tr-TR" dirty="0" err="1" smtClean="0"/>
              <a:t>max</a:t>
            </a:r>
            <a:r>
              <a:rPr lang="tr-TR" dirty="0" smtClean="0"/>
              <a:t>. 800 Avro, </a:t>
            </a:r>
            <a:r>
              <a:rPr lang="tr-TR" dirty="0"/>
              <a:t>günlük kurs ücreti 80 </a:t>
            </a:r>
            <a:r>
              <a:rPr lang="tr-TR" dirty="0" smtClean="0"/>
              <a:t>Avro.</a:t>
            </a:r>
            <a:endParaRPr lang="tr-TR" dirty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6163"/>
            <a:ext cx="9144000" cy="72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8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Ka122-SCH Okul Eğitimi Alanı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tr-TR" b="1" dirty="0"/>
              <a:t>Öğrenciler için</a:t>
            </a:r>
            <a:endParaRPr lang="tr-TR" dirty="0"/>
          </a:p>
          <a:p>
            <a:r>
              <a:rPr lang="tr-TR" dirty="0" smtClean="0"/>
              <a:t>Öğrencilerin </a:t>
            </a:r>
            <a:r>
              <a:rPr lang="tr-TR" dirty="0"/>
              <a:t>katılacağı hareketlilikte ortak okul olmalı, öğrenciler okuldaki faaliyetlere katılacaklar, eğitim alacaklar.</a:t>
            </a:r>
          </a:p>
          <a:p>
            <a:r>
              <a:rPr lang="tr-TR" i="1" dirty="0" smtClean="0"/>
              <a:t>Okul </a:t>
            </a:r>
            <a:r>
              <a:rPr lang="tr-TR" i="1" dirty="0"/>
              <a:t>öğrencilerinin grup hareketliliği (2 la 30 gün, grup başına en az 2 öğrenci)</a:t>
            </a:r>
            <a:endParaRPr lang="tr-TR" dirty="0"/>
          </a:p>
          <a:p>
            <a:r>
              <a:rPr lang="tr-TR" dirty="0" smtClean="0"/>
              <a:t>Öğrencilerin </a:t>
            </a:r>
            <a:r>
              <a:rPr lang="tr-TR" dirty="0"/>
              <a:t>kısa süreli öğrenme hareketliliği (10 la 29 gün)</a:t>
            </a:r>
          </a:p>
          <a:p>
            <a:r>
              <a:rPr lang="tr-TR" dirty="0" smtClean="0"/>
              <a:t>Öğrencilerin </a:t>
            </a:r>
            <a:r>
              <a:rPr lang="tr-TR" dirty="0"/>
              <a:t>uzun vadeli öğrenme hareketliliği (30 la 365 gün)Öğrenci hareketliliğinde refakatçi bulunuyor.</a:t>
            </a:r>
          </a:p>
          <a:p>
            <a:r>
              <a:rPr lang="tr-TR" dirty="0" smtClean="0"/>
              <a:t>Her </a:t>
            </a:r>
            <a:r>
              <a:rPr lang="tr-TR" dirty="0"/>
              <a:t>5 öğrenciye 1 öğretmen </a:t>
            </a:r>
            <a:r>
              <a:rPr lang="tr-TR" dirty="0" smtClean="0"/>
              <a:t>tavsiye edilir. </a:t>
            </a:r>
            <a:r>
              <a:rPr lang="tr-TR" dirty="0"/>
              <a:t>Bütçenin fazla artmaması ve yurtdışında kontrolün daha rahat sağlanabilmesi için. Ancak ajansımız bu konuda ne derse o rakamları yazmamız gerekecek.</a:t>
            </a:r>
          </a:p>
          <a:p>
            <a:r>
              <a:rPr lang="tr-TR" dirty="0" smtClean="0"/>
              <a:t>Uzman </a:t>
            </a:r>
            <a:r>
              <a:rPr lang="tr-TR" dirty="0"/>
              <a:t>davet etme seçeneği var, program rehberine göre uzmanların davet edilmesi önemli.</a:t>
            </a:r>
          </a:p>
          <a:p>
            <a:r>
              <a:rPr lang="tr-TR" dirty="0" smtClean="0"/>
              <a:t>Öğretmen </a:t>
            </a:r>
            <a:r>
              <a:rPr lang="tr-TR" dirty="0"/>
              <a:t>ağırlama seçeneği mevcut ancak bu faaliyetin ücretini siz karşılıyorsunuz bütçesi yok.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7272"/>
            <a:ext cx="9144000" cy="98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7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3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Bütçe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tr-TR" b="1" dirty="0"/>
              <a:t>Öğrenciler için</a:t>
            </a:r>
            <a:endParaRPr lang="tr-TR" dirty="0"/>
          </a:p>
          <a:p>
            <a:r>
              <a:rPr lang="tr-TR" dirty="0" smtClean="0"/>
              <a:t>Kurumsal </a:t>
            </a:r>
            <a:r>
              <a:rPr lang="tr-TR" dirty="0" smtClean="0"/>
              <a:t>Destek: Birim maliyeti 100-350 Avro</a:t>
            </a:r>
          </a:p>
          <a:p>
            <a:r>
              <a:rPr lang="tr-TR" dirty="0" smtClean="0"/>
              <a:t>Seyahat: Varış ülkesine bağlı olarak birim maliyetler üzerinden hesaplanır.</a:t>
            </a:r>
          </a:p>
          <a:p>
            <a:r>
              <a:rPr lang="tr-TR" dirty="0" smtClean="0"/>
              <a:t>Bireysel Destek: Varış ülkesine bağlı olarak birim maliyetler üzerinden hesaplanır.</a:t>
            </a:r>
          </a:p>
          <a:p>
            <a:r>
              <a:rPr lang="tr-TR" dirty="0" smtClean="0"/>
              <a:t>Hazırlık Ziyareti: Katılımcı başı 575 Avro (En fazla 3 katılımcı)</a:t>
            </a:r>
          </a:p>
          <a:p>
            <a:r>
              <a:rPr lang="tr-TR" dirty="0" smtClean="0"/>
              <a:t>Kurs Ücreti: 80 Avro Kişi Başı (Bir kişi için max.800 Avro, 10 Gün)</a:t>
            </a:r>
          </a:p>
          <a:p>
            <a:r>
              <a:rPr lang="tr-TR" dirty="0" smtClean="0"/>
              <a:t>Dilsel Destek: Katılımcı başına 150 Avro</a:t>
            </a:r>
          </a:p>
          <a:p>
            <a:r>
              <a:rPr lang="tr-TR" dirty="0" smtClean="0"/>
              <a:t>İstisnai Maliyetler: Pahalı seyahat vs.</a:t>
            </a:r>
          </a:p>
          <a:p>
            <a:r>
              <a:rPr lang="tr-TR" dirty="0" smtClean="0"/>
              <a:t>İçerme desteği: Katılımcı başına 100 Avro</a:t>
            </a:r>
            <a:endParaRPr lang="tr-TR" dirty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7272"/>
            <a:ext cx="9144000" cy="98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60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3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Linkler: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1800" dirty="0" smtClean="0"/>
              <a:t>Türkiye </a:t>
            </a:r>
            <a:r>
              <a:rPr lang="tr-TR" sz="1800" dirty="0"/>
              <a:t>Ulusal Ajansı: </a:t>
            </a:r>
            <a:r>
              <a:rPr lang="tr-TR" sz="1800" dirty="0">
                <a:hlinkClick r:id="rId3"/>
              </a:rPr>
              <a:t>https://www.ua.gov.tr</a:t>
            </a:r>
            <a:r>
              <a:rPr lang="tr-TR" sz="1800" dirty="0" smtClean="0">
                <a:hlinkClick r:id="rId3"/>
              </a:rPr>
              <a:t>/</a:t>
            </a:r>
            <a:r>
              <a:rPr lang="tr-TR" sz="1800" dirty="0" smtClean="0"/>
              <a:t> </a:t>
            </a:r>
          </a:p>
          <a:p>
            <a:r>
              <a:rPr lang="tr-TR" sz="1800" dirty="0"/>
              <a:t>AB Giriş (Eski Adı ECAS</a:t>
            </a:r>
            <a:r>
              <a:rPr lang="tr-TR" sz="1800" dirty="0" smtClean="0"/>
              <a:t>):</a:t>
            </a:r>
            <a:r>
              <a:rPr lang="tr-TR" sz="1800" dirty="0" err="1" smtClean="0">
                <a:hlinkClick r:id="rId4"/>
              </a:rPr>
              <a:t>https</a:t>
            </a:r>
            <a:r>
              <a:rPr lang="tr-TR" sz="1800" dirty="0" smtClean="0">
                <a:hlinkClick r:id="rId4"/>
              </a:rPr>
              <a:t>://webgate.ec.europa.eu/</a:t>
            </a:r>
            <a:r>
              <a:rPr lang="tr-TR" sz="1800" dirty="0" err="1" smtClean="0">
                <a:hlinkClick r:id="rId4"/>
              </a:rPr>
              <a:t>cas</a:t>
            </a:r>
            <a:r>
              <a:rPr lang="tr-TR" sz="1800" dirty="0" smtClean="0">
                <a:hlinkClick r:id="rId4"/>
              </a:rPr>
              <a:t>/</a:t>
            </a:r>
            <a:r>
              <a:rPr lang="tr-TR" sz="1800" dirty="0" err="1" smtClean="0">
                <a:hlinkClick r:id="rId4"/>
              </a:rPr>
              <a:t>login</a:t>
            </a:r>
            <a:r>
              <a:rPr lang="tr-TR" sz="1800" dirty="0" smtClean="0"/>
              <a:t>  </a:t>
            </a:r>
          </a:p>
          <a:p>
            <a:r>
              <a:rPr lang="tr-TR" sz="1800" dirty="0"/>
              <a:t>Organizasyon Kayıt: </a:t>
            </a:r>
            <a:r>
              <a:rPr lang="tr-TR" sz="1800" dirty="0">
                <a:hlinkClick r:id="rId5"/>
              </a:rPr>
              <a:t>https://</a:t>
            </a:r>
            <a:r>
              <a:rPr lang="tr-TR" sz="1800" dirty="0" smtClean="0">
                <a:hlinkClick r:id="rId5"/>
              </a:rPr>
              <a:t>webgate.ec.europa.eu/erasmus-esc/organisation-registration/screen/home</a:t>
            </a:r>
            <a:r>
              <a:rPr lang="tr-TR" sz="1800" dirty="0" smtClean="0"/>
              <a:t> </a:t>
            </a:r>
          </a:p>
          <a:p>
            <a:r>
              <a:rPr lang="tr-TR" sz="1800" dirty="0"/>
              <a:t>Başvuru Formu: </a:t>
            </a:r>
            <a:r>
              <a:rPr lang="tr-TR" sz="1800" dirty="0">
                <a:hlinkClick r:id="rId6"/>
              </a:rPr>
              <a:t>https://</a:t>
            </a:r>
            <a:r>
              <a:rPr lang="tr-TR" sz="1800" dirty="0" smtClean="0">
                <a:hlinkClick r:id="rId6"/>
              </a:rPr>
              <a:t>webgate.ec.europa.eu/erasmus-esc/index/</a:t>
            </a:r>
            <a:r>
              <a:rPr lang="tr-TR" sz="1800" dirty="0" smtClean="0"/>
              <a:t> </a:t>
            </a:r>
          </a:p>
          <a:p>
            <a:r>
              <a:rPr lang="tr-TR" sz="1800" dirty="0"/>
              <a:t>Turna: </a:t>
            </a:r>
            <a:r>
              <a:rPr lang="tr-TR" sz="1800" dirty="0">
                <a:hlinkClick r:id="rId7"/>
              </a:rPr>
              <a:t>https://</a:t>
            </a:r>
            <a:r>
              <a:rPr lang="tr-TR" sz="1800" dirty="0" smtClean="0">
                <a:hlinkClick r:id="rId7"/>
              </a:rPr>
              <a:t>turna.ua.gov.tr/turna/Giris.jsp</a:t>
            </a:r>
            <a:endParaRPr lang="tr-TR" sz="1800" dirty="0"/>
          </a:p>
          <a:p>
            <a:r>
              <a:rPr lang="tr-TR" sz="1800" b="1" dirty="0" err="1"/>
              <a:t>European</a:t>
            </a:r>
            <a:r>
              <a:rPr lang="tr-TR" sz="1800" b="1" dirty="0"/>
              <a:t> </a:t>
            </a:r>
            <a:r>
              <a:rPr lang="tr-TR" sz="1800" b="1" dirty="0" err="1"/>
              <a:t>Skills</a:t>
            </a:r>
            <a:r>
              <a:rPr lang="tr-TR" sz="1800" b="1" dirty="0"/>
              <a:t> </a:t>
            </a:r>
            <a:r>
              <a:rPr lang="tr-TR" sz="1800" b="1" dirty="0" err="1" smtClean="0"/>
              <a:t>Agenda</a:t>
            </a:r>
            <a:r>
              <a:rPr lang="tr-TR" sz="1800" dirty="0" smtClean="0"/>
              <a:t>: Avrupa Becerileri Gündemi </a:t>
            </a:r>
            <a:r>
              <a:rPr lang="tr-TR" sz="1800" b="1" dirty="0" smtClean="0">
                <a:hlinkClick r:id="rId8"/>
              </a:rPr>
              <a:t>https</a:t>
            </a:r>
            <a:r>
              <a:rPr lang="tr-TR" sz="1800" b="1" dirty="0">
                <a:hlinkClick r:id="rId8"/>
              </a:rPr>
              <a:t>://</a:t>
            </a:r>
            <a:r>
              <a:rPr lang="tr-TR" sz="1800" b="1" dirty="0" smtClean="0">
                <a:hlinkClick r:id="rId8"/>
              </a:rPr>
              <a:t>ec.europa.eu/social/main.jsp?catId=1223&amp;langId=en</a:t>
            </a:r>
            <a:r>
              <a:rPr lang="tr-TR" sz="1800" b="1" dirty="0" smtClean="0"/>
              <a:t> </a:t>
            </a:r>
          </a:p>
          <a:p>
            <a:r>
              <a:rPr lang="tr-TR" sz="1800" b="1" dirty="0" smtClean="0"/>
              <a:t>AB </a:t>
            </a:r>
            <a:r>
              <a:rPr lang="tr-TR" sz="1800" b="1" dirty="0"/>
              <a:t>2025 Vizyon Belgesi: </a:t>
            </a:r>
            <a:r>
              <a:rPr lang="tr-TR" sz="1800" b="1" dirty="0">
                <a:hlinkClick r:id="rId9"/>
              </a:rPr>
              <a:t>https://</a:t>
            </a:r>
            <a:r>
              <a:rPr lang="tr-TR" sz="1800" b="1" dirty="0" smtClean="0">
                <a:hlinkClick r:id="rId9"/>
              </a:rPr>
              <a:t>ec.europa.eu/cyprus/news/20171114%20</a:t>
            </a:r>
            <a:r>
              <a:rPr lang="tr-TR" sz="1800" b="1" dirty="0" smtClean="0"/>
              <a:t> </a:t>
            </a:r>
            <a:endParaRPr lang="tr-TR" sz="1800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9474"/>
            <a:ext cx="9144000" cy="109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49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4208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latin typeface="Algerian" panose="04020705040A02060702" pitchFamily="82" charset="0"/>
              </a:rPr>
              <a:t/>
            </a:r>
            <a:br>
              <a:rPr lang="tr-TR" dirty="0" smtClean="0">
                <a:latin typeface="Algerian" panose="04020705040A02060702" pitchFamily="82" charset="0"/>
              </a:rPr>
            </a:br>
            <a:r>
              <a:rPr lang="tr-TR" dirty="0">
                <a:latin typeface="Algerian" panose="04020705040A02060702" pitchFamily="82" charset="0"/>
              </a:rPr>
              <a:t/>
            </a:r>
            <a:br>
              <a:rPr lang="tr-TR" dirty="0">
                <a:latin typeface="Algerian" panose="04020705040A02060702" pitchFamily="82" charset="0"/>
              </a:rPr>
            </a:br>
            <a:r>
              <a:rPr lang="tr-TR" dirty="0" smtClean="0">
                <a:latin typeface="Algerian" panose="04020705040A02060702" pitchFamily="82" charset="0"/>
              </a:rPr>
              <a:t/>
            </a:r>
            <a:br>
              <a:rPr lang="tr-TR" dirty="0" smtClean="0">
                <a:latin typeface="Algerian" panose="04020705040A02060702" pitchFamily="82" charset="0"/>
              </a:rPr>
            </a:br>
            <a:r>
              <a:rPr lang="tr-TR" dirty="0">
                <a:latin typeface="Algerian" panose="04020705040A02060702" pitchFamily="82" charset="0"/>
              </a:rPr>
              <a:t/>
            </a:r>
            <a:br>
              <a:rPr lang="tr-TR" dirty="0">
                <a:latin typeface="Algerian" panose="04020705040A02060702" pitchFamily="82" charset="0"/>
              </a:rPr>
            </a:br>
            <a:r>
              <a:rPr lang="tr-TR" dirty="0" smtClean="0">
                <a:latin typeface="Algerian" panose="04020705040A02060702" pitchFamily="82" charset="0"/>
              </a:rPr>
              <a:t/>
            </a:r>
            <a:br>
              <a:rPr lang="tr-TR" dirty="0" smtClean="0">
                <a:latin typeface="Algerian" panose="04020705040A02060702" pitchFamily="82" charset="0"/>
              </a:rPr>
            </a:br>
            <a:endParaRPr lang="tr-TR" sz="2000" dirty="0">
              <a:latin typeface="Algerian" panose="04020705040A02060702" pitchFamily="82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9474"/>
            <a:ext cx="9144000" cy="109591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581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62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4208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>
                <a:latin typeface="Algerian" panose="04020705040A02060702" pitchFamily="82" charset="0"/>
              </a:rPr>
              <a:t/>
            </a:r>
            <a:br>
              <a:rPr lang="tr-TR" dirty="0">
                <a:latin typeface="Algerian" panose="04020705040A02060702" pitchFamily="82" charset="0"/>
              </a:rPr>
            </a:br>
            <a:r>
              <a:rPr lang="tr-TR" dirty="0" smtClean="0">
                <a:latin typeface="Algerian" panose="04020705040A02060702" pitchFamily="82" charset="0"/>
              </a:rPr>
              <a:t>KATILIMINIZ İÇİN TEŞEKKÜRLER</a:t>
            </a:r>
            <a:br>
              <a:rPr lang="tr-TR" dirty="0" smtClean="0">
                <a:latin typeface="Algerian" panose="04020705040A02060702" pitchFamily="82" charset="0"/>
              </a:rPr>
            </a:br>
            <a:r>
              <a:rPr lang="tr-TR" dirty="0" smtClean="0">
                <a:latin typeface="Algerian" panose="04020705040A02060702" pitchFamily="82" charset="0"/>
              </a:rPr>
              <a:t/>
            </a:r>
            <a:br>
              <a:rPr lang="tr-TR" dirty="0" smtClean="0">
                <a:latin typeface="Algerian" panose="04020705040A02060702" pitchFamily="82" charset="0"/>
              </a:rPr>
            </a:br>
            <a:r>
              <a:rPr lang="tr-TR" dirty="0">
                <a:latin typeface="Algerian" panose="04020705040A02060702" pitchFamily="82" charset="0"/>
              </a:rPr>
              <a:t/>
            </a:r>
            <a:br>
              <a:rPr lang="tr-TR" dirty="0">
                <a:latin typeface="Algerian" panose="04020705040A02060702" pitchFamily="82" charset="0"/>
              </a:rPr>
            </a:br>
            <a:r>
              <a:rPr lang="tr-TR" sz="2000" dirty="0" smtClean="0"/>
              <a:t>Erdinç </a:t>
            </a:r>
            <a:r>
              <a:rPr lang="tr-TR" sz="2000" dirty="0"/>
              <a:t>TOPCU</a:t>
            </a:r>
            <a:br>
              <a:rPr lang="tr-TR" sz="2000" dirty="0"/>
            </a:br>
            <a:r>
              <a:rPr lang="tr-TR" sz="2000" dirty="0"/>
              <a:t>Proje Koordinatörü</a:t>
            </a:r>
            <a:br>
              <a:rPr lang="tr-TR" sz="2000" dirty="0"/>
            </a:br>
            <a:r>
              <a:rPr lang="tr-TR" sz="2000" dirty="0"/>
              <a:t>Tarsus İlçe Milli Eğitim Müdürlüğü Proje Birimi </a:t>
            </a:r>
            <a:br>
              <a:rPr lang="tr-TR" sz="2000" dirty="0"/>
            </a:br>
            <a:r>
              <a:rPr lang="tr-TR" sz="2000" dirty="0">
                <a:hlinkClick r:id="rId2"/>
              </a:rPr>
              <a:t>topcuerdinc@gmail.com</a:t>
            </a:r>
            <a:r>
              <a:rPr lang="tr-TR" sz="2000" dirty="0"/>
              <a:t/>
            </a:r>
            <a:br>
              <a:rPr lang="tr-TR" sz="2000" dirty="0"/>
            </a:br>
            <a:r>
              <a:rPr lang="tr-TR" sz="2000" dirty="0"/>
              <a:t>5056917846</a:t>
            </a:r>
            <a:endParaRPr lang="tr-TR" sz="2000" dirty="0">
              <a:latin typeface="Algerian" panose="04020705040A02060702" pitchFamily="82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1248"/>
            <a:ext cx="9144000" cy="109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1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/>
          </a:bodyPr>
          <a:lstStyle/>
          <a:p>
            <a:r>
              <a:rPr lang="tr-TR" dirty="0" smtClean="0"/>
              <a:t>Genel Amaç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7"/>
            <a:ext cx="9144000" cy="864097"/>
          </a:xfrm>
          <a:prstGeom prst="rect">
            <a:avLst/>
          </a:prstGeom>
        </p:spPr>
      </p:pic>
      <p:sp>
        <p:nvSpPr>
          <p:cNvPr id="5" name="Unvan 1"/>
          <p:cNvSpPr txBox="1">
            <a:spLocks/>
          </p:cNvSpPr>
          <p:nvPr/>
        </p:nvSpPr>
        <p:spPr>
          <a:xfrm>
            <a:off x="457200" y="1556792"/>
            <a:ext cx="8229600" cy="4176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dirty="0" smtClean="0"/>
              <a:t>Programın genel amacı, yaşam boyu öğrenme yoluyla eğitici, profesyonel ve Avrupa’da ve ötesinde eğitim, gençlik ve spordaki insanların kişisel gelişimi, </a:t>
            </a:r>
          </a:p>
          <a:p>
            <a:pPr algn="l"/>
            <a:r>
              <a:rPr lang="tr-TR" dirty="0" smtClean="0"/>
              <a:t>Böylece sürdürülebilir büyüme, kaliteli işler ve sosyal uyum, yenilikçiliği teşvik etmek ve Avrupa kimliğini güçlendirmek ve Aktif vatandaşlık.</a:t>
            </a:r>
          </a:p>
          <a:p>
            <a:pPr algn="l"/>
            <a:r>
              <a:rPr lang="tr-TR" dirty="0" smtClean="0"/>
              <a:t>Bu nedenle program, bir Avrupa Eğitim Alanı oluşturmak için önemli bir araç olacaktır. Avrupa stratejik işbirliğinin eğitim ve öğretim alanında uygulanmasını desteklemek, altta yatan </a:t>
            </a:r>
            <a:r>
              <a:rPr lang="tr-TR" dirty="0" err="1" smtClean="0"/>
              <a:t>sektörel</a:t>
            </a:r>
            <a:r>
              <a:rPr lang="tr-TR" dirty="0" smtClean="0"/>
              <a:t> gündemler, Birlik Gençlik Stratejisi 2019-2027 kapsamında gençlik politikası işbirliğini ilerletmek ve sporda Avrupa boyutunun güçlendirilmesi.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243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/>
          </a:bodyPr>
          <a:lstStyle/>
          <a:p>
            <a:r>
              <a:rPr lang="tr-TR" dirty="0" smtClean="0"/>
              <a:t>Özel Hedefler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7"/>
            <a:ext cx="9144000" cy="864097"/>
          </a:xfrm>
          <a:prstGeom prst="rect">
            <a:avLst/>
          </a:prstGeom>
        </p:spPr>
      </p:pic>
      <p:sp>
        <p:nvSpPr>
          <p:cNvPr id="5" name="Unvan 1"/>
          <p:cNvSpPr txBox="1">
            <a:spLocks/>
          </p:cNvSpPr>
          <p:nvPr/>
        </p:nvSpPr>
        <p:spPr>
          <a:xfrm>
            <a:off x="457200" y="1556792"/>
            <a:ext cx="8229600" cy="4176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tr-TR" dirty="0" smtClean="0"/>
              <a:t>Bireylerin ve grupların öğrenim hareketliliğini ve ayrıca işbirliğini, kaliteyi, kapsayıcılığı ve eşitliği teşvik etmek, eğitim alanındaki kuruluşlar, politikalar düzeyinde mükemmellik, yaratıcılık, yenilikçilik ve eğitim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tr-TR" dirty="0" err="1" smtClean="0"/>
              <a:t>Formal</a:t>
            </a:r>
            <a:r>
              <a:rPr lang="tr-TR" dirty="0" smtClean="0"/>
              <a:t> olmayan ve </a:t>
            </a:r>
            <a:r>
              <a:rPr lang="tr-TR" dirty="0" err="1" smtClean="0"/>
              <a:t>gayriresmi</a:t>
            </a:r>
            <a:r>
              <a:rPr lang="tr-TR" dirty="0" smtClean="0"/>
              <a:t> öğrenim hareketliliğini ve gençler arasında aktif katılımı teşvik etmenin yanı sıra alanındaki kuruluşlar ve politikalar düzeyinde işbirliği, kalite, kapsayıcılık, yaratıcılık ve yenilikçilik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tr-TR" dirty="0" smtClean="0"/>
              <a:t>Spor personelinin öğrenme hareketliliğini ve aynı zamanda işbirliği, kalite, katılım, yaratıcılık ve yenilikçiliği teşvik etmek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7681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 </a:t>
            </a:r>
            <a:r>
              <a:rPr lang="tr-TR" dirty="0"/>
              <a:t>2021-2027 Dönemi Yenilikler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4857403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tr-TR" sz="4000" b="1" dirty="0" err="1"/>
              <a:t>Erasmus</a:t>
            </a:r>
            <a:r>
              <a:rPr lang="tr-TR" sz="4000" b="1" dirty="0"/>
              <a:t>+ Programının </a:t>
            </a:r>
            <a:r>
              <a:rPr lang="tr-TR" sz="4000" b="1" dirty="0" smtClean="0"/>
              <a:t>Öncelikleri</a:t>
            </a:r>
          </a:p>
          <a:p>
            <a:pPr marL="514350" indent="-514350">
              <a:buAutoNum type="arabicPeriod"/>
            </a:pPr>
            <a:r>
              <a:rPr lang="tr-TR" b="1" dirty="0" smtClean="0"/>
              <a:t>Kapsayıcılık ve Çeşitlilik</a:t>
            </a:r>
          </a:p>
          <a:p>
            <a:pPr marL="0" indent="0">
              <a:buNone/>
            </a:pPr>
            <a:r>
              <a:rPr lang="tr-TR" b="1" dirty="0"/>
              <a:t>	</a:t>
            </a:r>
            <a:r>
              <a:rPr lang="tr-TR" b="1" dirty="0" smtClean="0"/>
              <a:t>. Engelliler</a:t>
            </a:r>
          </a:p>
          <a:p>
            <a:pPr marL="0" indent="0">
              <a:buNone/>
            </a:pPr>
            <a:r>
              <a:rPr lang="tr-TR" b="1" dirty="0" smtClean="0"/>
              <a:t>	. Sağlık sorunları</a:t>
            </a:r>
          </a:p>
          <a:p>
            <a:pPr marL="0" indent="0">
              <a:buNone/>
            </a:pPr>
            <a:r>
              <a:rPr lang="tr-TR" b="1" dirty="0" smtClean="0"/>
              <a:t>	. Eğitim ve öğretim sistemleriyle bağlantılı engeller</a:t>
            </a:r>
          </a:p>
          <a:p>
            <a:pPr marL="0" indent="0">
              <a:buNone/>
            </a:pPr>
            <a:r>
              <a:rPr lang="tr-TR" b="1" dirty="0" smtClean="0"/>
              <a:t>	. Kültürel farklılıklar</a:t>
            </a:r>
          </a:p>
          <a:p>
            <a:pPr marL="0" indent="0">
              <a:buNone/>
            </a:pPr>
            <a:r>
              <a:rPr lang="tr-TR" b="1" dirty="0" smtClean="0"/>
              <a:t>	. Sosyal Engeller</a:t>
            </a:r>
          </a:p>
          <a:p>
            <a:pPr marL="0" indent="0">
              <a:buNone/>
            </a:pPr>
            <a:r>
              <a:rPr lang="tr-TR" b="1" dirty="0" smtClean="0"/>
              <a:t>	. Ekonomik Engeller</a:t>
            </a:r>
          </a:p>
          <a:p>
            <a:pPr marL="0" indent="0">
              <a:buNone/>
            </a:pPr>
            <a:r>
              <a:rPr lang="tr-TR" b="1" dirty="0" smtClean="0"/>
              <a:t>	. Ayrımcılıkla bağlantılı engeller</a:t>
            </a:r>
          </a:p>
          <a:p>
            <a:pPr marL="0" indent="0">
              <a:buNone/>
            </a:pPr>
            <a:r>
              <a:rPr lang="tr-TR" b="1" dirty="0" smtClean="0"/>
              <a:t>	. Coğrafi Engeller</a:t>
            </a:r>
            <a:endParaRPr lang="tr-TR" dirty="0"/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7"/>
            <a:ext cx="9144000" cy="86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74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 </a:t>
            </a:r>
            <a:r>
              <a:rPr lang="tr-TR" dirty="0"/>
              <a:t>2021-2027 Dönemi Yenilikler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48574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4000" b="1" dirty="0" err="1"/>
              <a:t>Erasmus</a:t>
            </a:r>
            <a:r>
              <a:rPr lang="tr-TR" sz="4000" b="1" dirty="0"/>
              <a:t>+ Programının </a:t>
            </a:r>
            <a:r>
              <a:rPr lang="tr-TR" sz="4000" b="1" dirty="0" smtClean="0"/>
              <a:t>Öncelikleri</a:t>
            </a:r>
          </a:p>
          <a:p>
            <a:pPr marL="0" indent="0">
              <a:buNone/>
            </a:pPr>
            <a:r>
              <a:rPr lang="tr-TR" b="1" dirty="0" smtClean="0"/>
              <a:t>2. Dijital Dönüşüm (Dijital Eylem Planı 2021-2027)</a:t>
            </a:r>
          </a:p>
          <a:p>
            <a:pPr marL="0" indent="0">
              <a:buNone/>
            </a:pPr>
            <a:r>
              <a:rPr lang="tr-TR" b="1" dirty="0" smtClean="0"/>
              <a:t>3. Çevre ve iklim değişikliği ile mücadele (Avrupa Yeşil Mutabakatı)</a:t>
            </a:r>
          </a:p>
          <a:p>
            <a:pPr marL="0" indent="0">
              <a:buNone/>
            </a:pPr>
            <a:r>
              <a:rPr lang="tr-TR" b="1" dirty="0" smtClean="0"/>
              <a:t>4. Demokratik hayata katılım (aktif vatandaşlık)</a:t>
            </a:r>
          </a:p>
          <a:p>
            <a:pPr marL="0" indent="0">
              <a:buNone/>
            </a:pPr>
            <a:r>
              <a:rPr lang="tr-TR" b="1" dirty="0"/>
              <a:t>	</a:t>
            </a:r>
            <a:endParaRPr lang="tr-TR" dirty="0" smtClean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7"/>
            <a:ext cx="9144000" cy="86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25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Erasmus</a:t>
            </a:r>
            <a:r>
              <a:rPr lang="tr-TR" dirty="0" smtClean="0"/>
              <a:t>+ Programının Yapısı Nedir?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r-TR" dirty="0" smtClean="0"/>
              <a:t>Ana Eylem 1 – Kişilerin Hareketliliği (KA1)</a:t>
            </a:r>
          </a:p>
          <a:p>
            <a:pPr marL="0" indent="0" algn="ctr">
              <a:buNone/>
            </a:pPr>
            <a:r>
              <a:rPr lang="tr-TR" dirty="0" smtClean="0">
                <a:solidFill>
                  <a:srgbClr val="FF0000"/>
                </a:solidFill>
              </a:rPr>
              <a:t>Bu Temel Eylem şunları destekler</a:t>
            </a:r>
          </a:p>
          <a:p>
            <a:pPr marL="0" indent="0" algn="ctr"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r>
              <a:rPr lang="tr-TR" dirty="0" smtClean="0"/>
              <a:t>Öğrencilerin ve personelin hareketliliği</a:t>
            </a:r>
          </a:p>
          <a:p>
            <a:r>
              <a:rPr lang="tr-TR" dirty="0" smtClean="0"/>
              <a:t>Gençlik Katılım Faaliyetleri</a:t>
            </a:r>
          </a:p>
          <a:p>
            <a:r>
              <a:rPr lang="tr-TR" dirty="0" err="1" smtClean="0"/>
              <a:t>DiscoverEU</a:t>
            </a:r>
            <a:r>
              <a:rPr lang="tr-TR" dirty="0" smtClean="0"/>
              <a:t> Etkinlikleri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677"/>
            <a:ext cx="9144000" cy="87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06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Erasmus</a:t>
            </a:r>
            <a:r>
              <a:rPr lang="tr-TR" dirty="0" smtClean="0"/>
              <a:t>+ Programının Yapısı Nedir?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tr-TR" dirty="0" smtClean="0"/>
              <a:t>Ana Eylem 2 – Organizasyonlar ve Kurumlar Arasında İşbirliği (KA2)</a:t>
            </a:r>
          </a:p>
          <a:p>
            <a:pPr marL="0" indent="0" algn="ctr">
              <a:buNone/>
            </a:pPr>
            <a:r>
              <a:rPr lang="tr-TR" dirty="0" smtClean="0">
                <a:solidFill>
                  <a:srgbClr val="FF0000"/>
                </a:solidFill>
              </a:rPr>
              <a:t>Bu Temel Eylem şunları destekler</a:t>
            </a:r>
          </a:p>
          <a:p>
            <a:pPr marL="0" indent="0" algn="ctr"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r>
              <a:rPr lang="tr-TR" b="1" dirty="0" smtClean="0"/>
              <a:t>İşbirliği Ortaklıkları</a:t>
            </a:r>
          </a:p>
          <a:p>
            <a:r>
              <a:rPr lang="tr-TR" b="1" dirty="0" smtClean="0"/>
              <a:t>Küçük Ölçekli Ortaklıklar</a:t>
            </a:r>
          </a:p>
          <a:p>
            <a:r>
              <a:rPr lang="tr-TR" dirty="0" smtClean="0"/>
              <a:t>Mükemmellik için Ortaklıklar ( Avrupa Üniversiteleri, Mesleki Mükemmeliyet Merkezleri, </a:t>
            </a:r>
            <a:r>
              <a:rPr lang="tr-TR" dirty="0" err="1" smtClean="0"/>
              <a:t>Erasmus</a:t>
            </a:r>
            <a:r>
              <a:rPr lang="tr-TR" dirty="0" smtClean="0"/>
              <a:t>+ Öğretmen Akademileri, </a:t>
            </a:r>
            <a:r>
              <a:rPr lang="tr-TR" dirty="0" err="1" smtClean="0"/>
              <a:t>Erasmus</a:t>
            </a:r>
            <a:r>
              <a:rPr lang="tr-TR" dirty="0" smtClean="0"/>
              <a:t> </a:t>
            </a:r>
            <a:r>
              <a:rPr lang="tr-TR" dirty="0" err="1" smtClean="0"/>
              <a:t>Mundus</a:t>
            </a:r>
            <a:r>
              <a:rPr lang="tr-TR" dirty="0" smtClean="0"/>
              <a:t> Eylemi)</a:t>
            </a:r>
          </a:p>
          <a:p>
            <a:r>
              <a:rPr lang="tr-TR" dirty="0" err="1" smtClean="0"/>
              <a:t>İnovasyon</a:t>
            </a:r>
            <a:r>
              <a:rPr lang="tr-TR" dirty="0" smtClean="0"/>
              <a:t> İçin Ortaklıklar (</a:t>
            </a:r>
            <a:r>
              <a:rPr lang="tr-TR" dirty="0" err="1" smtClean="0"/>
              <a:t>İnovasyon</a:t>
            </a:r>
            <a:r>
              <a:rPr lang="tr-TR" dirty="0" smtClean="0"/>
              <a:t> için ittifaklar, ileriye dönük projeler)</a:t>
            </a:r>
          </a:p>
          <a:p>
            <a:r>
              <a:rPr lang="tr-TR" dirty="0" smtClean="0"/>
              <a:t>Gençlik Alanında Kapasite Geliştirme Projeleri</a:t>
            </a:r>
          </a:p>
          <a:p>
            <a:r>
              <a:rPr lang="tr-TR" dirty="0" smtClean="0"/>
              <a:t>Kar Amacı Gütmeyen Spor Etkinlikleri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9474"/>
            <a:ext cx="9144000" cy="109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75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Erasmus</a:t>
            </a:r>
            <a:r>
              <a:rPr lang="tr-TR" dirty="0" smtClean="0"/>
              <a:t>+ Programının Yapısı Nedir?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tr-TR" dirty="0" smtClean="0"/>
              <a:t>Ana Eylem 3 – Politika Geliştirme ve İşbirliğine Destek (KA3)</a:t>
            </a:r>
          </a:p>
          <a:p>
            <a:pPr marL="0" indent="0" algn="ctr">
              <a:buNone/>
            </a:pPr>
            <a:r>
              <a:rPr lang="tr-TR" dirty="0" smtClean="0">
                <a:solidFill>
                  <a:srgbClr val="FF0000"/>
                </a:solidFill>
              </a:rPr>
              <a:t>Bu Temel Eylem şunları destekler</a:t>
            </a:r>
          </a:p>
          <a:p>
            <a:pPr marL="0" indent="0" algn="ctr"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r>
              <a:rPr lang="tr-TR" dirty="0" smtClean="0"/>
              <a:t>Eğitim ve öğretimle ilgili AB politika gündeminin uygulanmasını hazırlamayı ve desteklemeyi amaçlayan eylemler.</a:t>
            </a:r>
          </a:p>
          <a:p>
            <a:r>
              <a:rPr lang="tr-TR" dirty="0" smtClean="0"/>
              <a:t>Üst düzey kamu otoriteleri tarafından yönetilen ve Avrupa politika deneylerini yürütmek ve birkaç ülkede sağlam değerlendirme yöntemlerine dayanan politika önlemleri</a:t>
            </a:r>
          </a:p>
          <a:p>
            <a:r>
              <a:rPr lang="tr-TR" dirty="0" smtClean="0"/>
              <a:t>Eğitim, öğretim, gençlik ve spor sistemleri hakkında kanıt ve bilgi toplamayı amaçlayan eylemler…</a:t>
            </a:r>
          </a:p>
          <a:p>
            <a:r>
              <a:rPr lang="tr-TR" dirty="0" smtClean="0"/>
              <a:t>Şeffaflığı ve becerilen niteliklerin tanınmasını ve kredi transferlerini kolaylaştıran faaliyetler.</a:t>
            </a:r>
          </a:p>
          <a:p>
            <a:endParaRPr lang="tr-TR" b="1" dirty="0" smtClean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6163"/>
            <a:ext cx="9144000" cy="73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2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