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3" r:id="rId3"/>
    <p:sldId id="332" r:id="rId4"/>
    <p:sldId id="474" r:id="rId5"/>
    <p:sldId id="475" r:id="rId6"/>
    <p:sldId id="476" r:id="rId7"/>
    <p:sldId id="477" r:id="rId8"/>
    <p:sldId id="478" r:id="rId9"/>
    <p:sldId id="483" r:id="rId10"/>
    <p:sldId id="390" r:id="rId11"/>
    <p:sldId id="473" r:id="rId12"/>
    <p:sldId id="472" r:id="rId13"/>
    <p:sldId id="452" r:id="rId14"/>
    <p:sldId id="459" r:id="rId15"/>
    <p:sldId id="392" r:id="rId16"/>
    <p:sldId id="446" r:id="rId17"/>
    <p:sldId id="479" r:id="rId18"/>
    <p:sldId id="394" r:id="rId19"/>
    <p:sldId id="466" r:id="rId20"/>
    <p:sldId id="480" r:id="rId21"/>
    <p:sldId id="461" r:id="rId22"/>
    <p:sldId id="398" r:id="rId23"/>
    <p:sldId id="399" r:id="rId24"/>
    <p:sldId id="462" r:id="rId25"/>
    <p:sldId id="401" r:id="rId26"/>
    <p:sldId id="402" r:id="rId27"/>
    <p:sldId id="456" r:id="rId28"/>
    <p:sldId id="438" r:id="rId29"/>
    <p:sldId id="440" r:id="rId30"/>
    <p:sldId id="443" r:id="rId31"/>
    <p:sldId id="445" r:id="rId32"/>
    <p:sldId id="458" r:id="rId33"/>
    <p:sldId id="484" r:id="rId34"/>
    <p:sldId id="482" r:id="rId35"/>
    <p:sldId id="465" r:id="rId36"/>
    <p:sldId id="463" r:id="rId37"/>
    <p:sldId id="485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7F93D-F5FF-468C-B7D6-2A2298306A15}" type="datetimeFigureOut">
              <a:rPr lang="tr-TR" smtClean="0"/>
              <a:pPr/>
              <a:t>07.02.2020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B2C6-A964-4624-AC36-0AB2F4365A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1145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ED0D-AF03-4F21-82E7-79FB0E967549}" type="datetimeFigureOut">
              <a:rPr lang="tr-TR" smtClean="0"/>
              <a:pPr/>
              <a:t>07.02.2020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426B-BF4D-489A-A186-E24A15948FA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913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426B-BF4D-489A-A186-E24A15948FA7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426B-BF4D-489A-A186-E24A15948FA7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CBBD-D7AC-477A-BC4B-D0E84EDB3CB8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21C-FA04-4F2B-8C07-4B1C1BAB15B8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1DFF-2FCD-4BAA-9BA4-F6AE14FD16B0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ED8C-D36B-4AD1-8D95-925D9D7EB3CC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84F0-D376-46A9-A22C-8542BE54D491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78AD-1100-42BB-8224-0CDB3399351B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66D-C677-4C5A-9128-9B4CCC670E45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AF2-B7B3-4676-807D-048F172BE07E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6A58-1CE1-4ECA-92A5-CFBE8B21D3B9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C12B-3208-484A-99F7-C4A9BC3C00CB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9846-94A1-4ECF-ABDC-197C800AC5B8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89F65-1486-4CB4-935E-E61D2BD33913}" type="datetime1">
              <a:rPr lang="tr-TR" smtClean="0"/>
              <a:pPr/>
              <a:t>07.02.2020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Mersin AMATEM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20" name="AutoShape 4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22" name="AutoShape 6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24" name="AutoShape 8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26" name="AutoShape 10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28" name="AutoShape 12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30" name="AutoShape 14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32" name="AutoShape 16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34" name="AutoShape 18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36" name="AutoShape 20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838" name="AutoShape 22" descr="ALKOL VE UYUŞTURUCU MADD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aidata\Desktop\wsi-imageoptim-shutterstock_270465260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507209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450057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 MERSİN AMATEM                               ALKOL VE UYUŞTURUCU MADDE BAĞIMLILIĞI</a:t>
            </a:r>
            <a:endParaRPr lang="tr-TR" sz="4400" dirty="0"/>
          </a:p>
        </p:txBody>
      </p:sp>
      <p:sp>
        <p:nvSpPr>
          <p:cNvPr id="20" name="1 Başlık"/>
          <p:cNvSpPr txBox="1">
            <a:spLocks/>
          </p:cNvSpPr>
          <p:nvPr/>
        </p:nvSpPr>
        <p:spPr>
          <a:xfrm>
            <a:off x="1152500" y="5929330"/>
            <a:ext cx="6919962" cy="62229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Psikolog</a:t>
            </a:r>
            <a:r>
              <a:rPr kumimoji="0" lang="tr-T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Gökhan TATLI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chemeClr val="tx2"/>
                </a:solidFill>
              </a:rPr>
              <a:t>BAĞIMLILIK YAPICI MADDELER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500034" y="2260623"/>
            <a:ext cx="8229600" cy="4525963"/>
          </a:xfrm>
        </p:spPr>
        <p:txBody>
          <a:bodyPr numCol="2" spcCol="14400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Tütün/Sigara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Uçucu maddeler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Alkol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Esrar </a:t>
            </a:r>
            <a:r>
              <a:rPr lang="tr-TR" sz="2400" dirty="0" smtClean="0">
                <a:solidFill>
                  <a:srgbClr val="FF0000"/>
                </a:solidFill>
              </a:rPr>
              <a:t>Derman, Plaka, Kuru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Sentetik maddeler(Bonzai)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Eroin </a:t>
            </a:r>
            <a:r>
              <a:rPr lang="tr-TR" sz="2400" dirty="0" smtClean="0">
                <a:solidFill>
                  <a:srgbClr val="FF0000"/>
                </a:solidFill>
              </a:rPr>
              <a:t>Eşya, Peynir, iş, dalga, mal, </a:t>
            </a:r>
            <a:r>
              <a:rPr lang="tr-TR" sz="2400" dirty="0" err="1" smtClean="0">
                <a:solidFill>
                  <a:srgbClr val="FF0000"/>
                </a:solidFill>
              </a:rPr>
              <a:t>charlie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Kokain </a:t>
            </a:r>
            <a:r>
              <a:rPr lang="tr-TR" sz="2400" dirty="0" smtClean="0">
                <a:solidFill>
                  <a:srgbClr val="FF0000"/>
                </a:solidFill>
              </a:rPr>
              <a:t>taş, </a:t>
            </a:r>
            <a:r>
              <a:rPr lang="tr-TR" sz="2400" dirty="0" err="1" smtClean="0">
                <a:solidFill>
                  <a:srgbClr val="FF0000"/>
                </a:solidFill>
              </a:rPr>
              <a:t>line</a:t>
            </a:r>
            <a:r>
              <a:rPr lang="tr-TR" sz="2400" dirty="0" smtClean="0">
                <a:solidFill>
                  <a:srgbClr val="FF0000"/>
                </a:solidFill>
              </a:rPr>
              <a:t>, </a:t>
            </a:r>
            <a:endParaRPr lang="tr-TR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Extacy</a:t>
            </a:r>
            <a:r>
              <a:rPr lang="tr-TR" sz="2400" dirty="0" smtClean="0">
                <a:solidFill>
                  <a:srgbClr val="FF0000"/>
                </a:solidFill>
              </a:rPr>
              <a:t> Şeker, pıt, </a:t>
            </a:r>
            <a:r>
              <a:rPr lang="tr-TR" sz="2400" dirty="0" err="1" smtClean="0">
                <a:solidFill>
                  <a:srgbClr val="FF0000"/>
                </a:solidFill>
              </a:rPr>
              <a:t>ex</a:t>
            </a:r>
            <a:endParaRPr lang="tr-TR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err="1" smtClean="0"/>
              <a:t>Sedatif</a:t>
            </a:r>
            <a:r>
              <a:rPr lang="tr-TR" sz="2400" dirty="0" smtClean="0"/>
              <a:t> ilaçlar</a:t>
            </a:r>
          </a:p>
        </p:txBody>
      </p:sp>
      <p:pic>
        <p:nvPicPr>
          <p:cNvPr id="7" name="6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/>
              <a:t>Uçucu Maddeler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28746" y="2254590"/>
            <a:ext cx="8229600" cy="4389120"/>
          </a:xfrm>
        </p:spPr>
        <p:txBody>
          <a:bodyPr numCol="2"/>
          <a:lstStyle/>
          <a:p>
            <a:r>
              <a:rPr lang="tr-TR" dirty="0" smtClean="0"/>
              <a:t>Tiner</a:t>
            </a:r>
          </a:p>
          <a:p>
            <a:r>
              <a:rPr lang="tr-TR" dirty="0" err="1" smtClean="0"/>
              <a:t>Uhu</a:t>
            </a:r>
            <a:endParaRPr lang="tr-TR" dirty="0" smtClean="0"/>
          </a:p>
          <a:p>
            <a:r>
              <a:rPr lang="tr-TR" dirty="0" err="1" smtClean="0"/>
              <a:t>Bali</a:t>
            </a:r>
            <a:endParaRPr lang="tr-TR" dirty="0" smtClean="0"/>
          </a:p>
          <a:p>
            <a:r>
              <a:rPr lang="tr-TR" dirty="0" smtClean="0"/>
              <a:t>Benzin</a:t>
            </a:r>
          </a:p>
          <a:p>
            <a:r>
              <a:rPr lang="tr-TR" dirty="0" smtClean="0"/>
              <a:t>Aseton</a:t>
            </a:r>
          </a:p>
          <a:p>
            <a:r>
              <a:rPr lang="tr-TR" dirty="0" smtClean="0"/>
              <a:t>Çakmak Gazı v.b.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Kolay Ulaşılabilir</a:t>
            </a:r>
          </a:p>
          <a:p>
            <a:pPr>
              <a:buNone/>
            </a:pPr>
            <a:r>
              <a:rPr lang="tr-TR" dirty="0" smtClean="0"/>
              <a:t>Ucuz</a:t>
            </a:r>
          </a:p>
          <a:p>
            <a:pPr>
              <a:buNone/>
            </a:pPr>
            <a:r>
              <a:rPr lang="tr-TR" dirty="0" smtClean="0"/>
              <a:t>Yasal (2010)</a:t>
            </a:r>
            <a:endParaRPr lang="tr-TR" dirty="0"/>
          </a:p>
        </p:txBody>
      </p:sp>
      <p:sp>
        <p:nvSpPr>
          <p:cNvPr id="5" name="4 Sağ Ayraç"/>
          <p:cNvSpPr/>
          <p:nvPr/>
        </p:nvSpPr>
        <p:spPr>
          <a:xfrm>
            <a:off x="3929058" y="2428868"/>
            <a:ext cx="857256" cy="2571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6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Uçucu Maddeler Kullanımı Sonucunda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zihinsel yetersizlikler</a:t>
            </a:r>
          </a:p>
          <a:p>
            <a:r>
              <a:rPr lang="tr-TR" dirty="0" smtClean="0"/>
              <a:t>bozulmuş yargılama yetisi(suça eğilim ve saldırganlık),</a:t>
            </a:r>
          </a:p>
          <a:p>
            <a:r>
              <a:rPr lang="tr-TR" dirty="0" smtClean="0"/>
              <a:t>hareketlerin yavaşlaması</a:t>
            </a:r>
          </a:p>
          <a:p>
            <a:r>
              <a:rPr lang="tr-TR" dirty="0" smtClean="0"/>
              <a:t>denge bozukluğu ya ada sakarlık</a:t>
            </a:r>
          </a:p>
          <a:p>
            <a:r>
              <a:rPr lang="tr-TR" dirty="0" smtClean="0"/>
              <a:t>hafıza bozukluğu ve yeni bir şey öğrenememe</a:t>
            </a:r>
          </a:p>
          <a:p>
            <a:r>
              <a:rPr lang="tr-TR" dirty="0" smtClean="0"/>
              <a:t>Konuşma bozukluğu</a:t>
            </a:r>
          </a:p>
          <a:p>
            <a:r>
              <a:rPr lang="tr-TR" dirty="0" err="1" smtClean="0"/>
              <a:t>Psikotik</a:t>
            </a:r>
            <a:r>
              <a:rPr lang="tr-TR" dirty="0" smtClean="0"/>
              <a:t> Bozukluk</a:t>
            </a:r>
          </a:p>
          <a:p>
            <a:r>
              <a:rPr lang="tr-TR" dirty="0" smtClean="0"/>
              <a:t>Kalp karaciğer ve böbrek akciğer hastalıkları</a:t>
            </a:r>
          </a:p>
          <a:p>
            <a:r>
              <a:rPr lang="tr-TR" dirty="0" smtClean="0"/>
              <a:t>ÖLÜM</a:t>
            </a:r>
            <a:endParaRPr lang="tr-TR" dirty="0"/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Alkolün Etkileri</a:t>
            </a:r>
            <a:endParaRPr lang="tr-TR" sz="3600" b="1" dirty="0"/>
          </a:p>
        </p:txBody>
      </p:sp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700118" y="1540210"/>
            <a:ext cx="8229600" cy="4389120"/>
          </a:xfrm>
        </p:spPr>
        <p:txBody>
          <a:bodyPr numCol="2">
            <a:normAutofit/>
          </a:bodyPr>
          <a:lstStyle/>
          <a:p>
            <a:r>
              <a:rPr lang="tr-TR" dirty="0" smtClean="0"/>
              <a:t>Yüksek Tansiyon</a:t>
            </a:r>
          </a:p>
          <a:p>
            <a:r>
              <a:rPr lang="tr-TR" dirty="0" smtClean="0"/>
              <a:t>Karaciğer hastalıkları</a:t>
            </a:r>
          </a:p>
          <a:p>
            <a:r>
              <a:rPr lang="tr-TR" dirty="0" smtClean="0"/>
              <a:t>Siroz,yorgunluk</a:t>
            </a:r>
          </a:p>
          <a:p>
            <a:r>
              <a:rPr lang="tr-TR" dirty="0" smtClean="0"/>
              <a:t>Enerji azlığı</a:t>
            </a:r>
          </a:p>
          <a:p>
            <a:r>
              <a:rPr lang="tr-TR" dirty="0" smtClean="0"/>
              <a:t>Mide ülseri</a:t>
            </a:r>
          </a:p>
          <a:p>
            <a:r>
              <a:rPr lang="tr-TR" dirty="0" smtClean="0"/>
              <a:t>Gastrit</a:t>
            </a:r>
          </a:p>
          <a:p>
            <a:r>
              <a:rPr lang="tr-TR" dirty="0" smtClean="0"/>
              <a:t>Kilo alımı</a:t>
            </a:r>
          </a:p>
          <a:p>
            <a:r>
              <a:rPr lang="tr-TR" dirty="0" smtClean="0"/>
              <a:t>Beyin hasarı</a:t>
            </a:r>
          </a:p>
          <a:p>
            <a:r>
              <a:rPr lang="tr-TR" dirty="0" smtClean="0"/>
              <a:t>Depresyon</a:t>
            </a:r>
          </a:p>
          <a:p>
            <a:r>
              <a:rPr lang="tr-TR" dirty="0" smtClean="0"/>
              <a:t>Kaygı ve stres</a:t>
            </a:r>
          </a:p>
          <a:p>
            <a:r>
              <a:rPr lang="tr-TR" dirty="0" smtClean="0"/>
              <a:t>Cinsel işlev bozuklukları</a:t>
            </a:r>
          </a:p>
          <a:p>
            <a:r>
              <a:rPr lang="tr-TR" dirty="0" smtClean="0"/>
              <a:t>Öfke</a:t>
            </a:r>
          </a:p>
          <a:p>
            <a:r>
              <a:rPr lang="tr-TR" dirty="0" smtClean="0"/>
              <a:t>Uyku problemleri</a:t>
            </a:r>
          </a:p>
          <a:p>
            <a:r>
              <a:rPr lang="tr-TR" dirty="0" smtClean="0"/>
              <a:t>Sosyal çevre sorunları</a:t>
            </a:r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4000504"/>
            <a:ext cx="5429288" cy="270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/>
              <a:t>Esrar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2078356"/>
            <a:ext cx="8229600" cy="2636528"/>
          </a:xfrm>
        </p:spPr>
        <p:txBody>
          <a:bodyPr numCol="3">
            <a:normAutofit lnSpcReduction="10000"/>
          </a:bodyPr>
          <a:lstStyle/>
          <a:p>
            <a:r>
              <a:rPr lang="tr-TR" dirty="0" smtClean="0"/>
              <a:t>Derman</a:t>
            </a:r>
          </a:p>
          <a:p>
            <a:r>
              <a:rPr lang="tr-TR" dirty="0" smtClean="0"/>
              <a:t>Ot</a:t>
            </a:r>
          </a:p>
          <a:p>
            <a:r>
              <a:rPr lang="tr-TR" dirty="0" smtClean="0"/>
              <a:t>Plaka</a:t>
            </a:r>
          </a:p>
          <a:p>
            <a:r>
              <a:rPr lang="tr-TR" dirty="0" smtClean="0"/>
              <a:t>Mühür</a:t>
            </a:r>
          </a:p>
          <a:p>
            <a:r>
              <a:rPr lang="tr-TR" dirty="0" smtClean="0"/>
              <a:t>Sarıkız</a:t>
            </a:r>
          </a:p>
          <a:p>
            <a:r>
              <a:rPr lang="tr-TR" dirty="0" smtClean="0"/>
              <a:t>Sarma</a:t>
            </a:r>
          </a:p>
          <a:p>
            <a:r>
              <a:rPr lang="tr-TR" dirty="0" err="1" smtClean="0"/>
              <a:t>Cigara</a:t>
            </a:r>
            <a:endParaRPr lang="tr-TR" dirty="0" smtClean="0"/>
          </a:p>
          <a:p>
            <a:r>
              <a:rPr lang="tr-TR" dirty="0" smtClean="0"/>
              <a:t>Patates</a:t>
            </a:r>
          </a:p>
          <a:p>
            <a:r>
              <a:rPr lang="tr-TR" dirty="0" smtClean="0"/>
              <a:t>Keçi</a:t>
            </a:r>
          </a:p>
          <a:p>
            <a:r>
              <a:rPr lang="tr-TR" dirty="0" smtClean="0"/>
              <a:t>Kendir</a:t>
            </a:r>
          </a:p>
          <a:p>
            <a:r>
              <a:rPr lang="tr-TR" dirty="0" smtClean="0"/>
              <a:t>Saddam</a:t>
            </a:r>
          </a:p>
          <a:p>
            <a:r>
              <a:rPr lang="tr-TR" dirty="0" smtClean="0"/>
              <a:t>Kenevir</a:t>
            </a:r>
          </a:p>
          <a:p>
            <a:r>
              <a:rPr lang="tr-TR" dirty="0" err="1" smtClean="0"/>
              <a:t>Kuriş</a:t>
            </a:r>
            <a:endParaRPr lang="tr-TR" dirty="0" smtClean="0"/>
          </a:p>
          <a:p>
            <a:r>
              <a:rPr lang="tr-TR" dirty="0" err="1" smtClean="0"/>
              <a:t>Kubar</a:t>
            </a:r>
            <a:endParaRPr lang="tr-TR" dirty="0" smtClean="0"/>
          </a:p>
          <a:p>
            <a:r>
              <a:rPr lang="tr-TR" dirty="0" smtClean="0"/>
              <a:t>Nane</a:t>
            </a:r>
          </a:p>
          <a:p>
            <a:r>
              <a:rPr lang="tr-TR" dirty="0" smtClean="0"/>
              <a:t>V.b.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71942"/>
            <a:ext cx="26892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Esrar kullanımının sonuçları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17747"/>
            <a:ext cx="6215106" cy="4525963"/>
          </a:xfrm>
        </p:spPr>
        <p:txBody>
          <a:bodyPr>
            <a:normAutofit/>
          </a:bodyPr>
          <a:lstStyle/>
          <a:p>
            <a:pPr lvl="0"/>
            <a:r>
              <a:rPr lang="tr-TR" dirty="0" smtClean="0">
                <a:latin typeface="+mj-lt"/>
              </a:rPr>
              <a:t>Bellekte bozulma, kolay unutma </a:t>
            </a:r>
          </a:p>
          <a:p>
            <a:pPr lvl="0"/>
            <a:r>
              <a:rPr lang="tr-TR" dirty="0" smtClean="0">
                <a:latin typeface="+mj-lt"/>
              </a:rPr>
              <a:t>Akciğer kanseri</a:t>
            </a:r>
          </a:p>
          <a:p>
            <a:pPr lvl="0"/>
            <a:r>
              <a:rPr lang="tr-TR" dirty="0" smtClean="0">
                <a:latin typeface="+mj-lt"/>
              </a:rPr>
              <a:t>Algılama bozuklukları</a:t>
            </a:r>
          </a:p>
          <a:p>
            <a:pPr lvl="0"/>
            <a:r>
              <a:rPr lang="tr-TR" dirty="0" err="1" smtClean="0">
                <a:latin typeface="+mj-lt"/>
              </a:rPr>
              <a:t>Demotivasyon</a:t>
            </a:r>
            <a:r>
              <a:rPr lang="tr-TR" dirty="0" smtClean="0">
                <a:latin typeface="+mj-lt"/>
              </a:rPr>
              <a:t> sendromu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Öğrenme yeteneğinin azalması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Kaygı, huzursuzluk, panik atak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Şüphecilik (Paranoya)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İçenlerde şizofreni riski, içmeyenlere göre 7 kat fazladır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 descr="C:\Users\Hp\Desktop\esr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785926"/>
            <a:ext cx="1772840" cy="1796329"/>
          </a:xfrm>
          <a:prstGeom prst="rect">
            <a:avLst/>
          </a:prstGeom>
          <a:noFill/>
        </p:spPr>
      </p:pic>
      <p:pic>
        <p:nvPicPr>
          <p:cNvPr id="18434" name="Picture 2" descr="http://t0.gstatic.com/images?q=tbn:ANd9GcRTCRv7cZeyIfhaEo_osIf-lQtN1XoBd5JbnhSmSOSX9XX23v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929066"/>
            <a:ext cx="2171070" cy="1348738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4299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Bonzai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 dirty="0" smtClean="0"/>
              <a:t>	Çok hızlı bağımlılık yaparlar. Esrardan 14-90 kat daha fazla etkiye sahiptir.</a:t>
            </a:r>
          </a:p>
          <a:p>
            <a:pPr>
              <a:buFont typeface="Arial" charset="0"/>
              <a:buNone/>
            </a:pPr>
            <a:r>
              <a:rPr lang="tr-TR" dirty="0" smtClean="0"/>
              <a:t>	Yoğun kimyasal madde içerdiği için beyin üstüne etkileri çok olumsuzdur, beyin fonksiyonlarını bozar ve beyni mekanikleştirir, robotlaştırır</a:t>
            </a:r>
          </a:p>
          <a:p>
            <a:pPr>
              <a:buFont typeface="Arial" charset="0"/>
              <a:buNone/>
            </a:pPr>
            <a:endParaRPr lang="tr-TR" dirty="0" smtClean="0"/>
          </a:p>
          <a:p>
            <a:pPr>
              <a:buFont typeface="Arial" charset="0"/>
              <a:buNone/>
            </a:pPr>
            <a:r>
              <a:rPr lang="tr-TR" dirty="0" smtClean="0"/>
              <a:t>	Psikoz (akıl hastalığı) </a:t>
            </a:r>
          </a:p>
          <a:p>
            <a:pPr>
              <a:buFont typeface="Arial" charset="0"/>
              <a:buNone/>
            </a:pPr>
            <a:r>
              <a:rPr lang="tr-TR" dirty="0" smtClean="0"/>
              <a:t>	geliştirme, intihar riski</a:t>
            </a:r>
          </a:p>
          <a:p>
            <a:pPr>
              <a:buFont typeface="Arial" charset="0"/>
              <a:buNone/>
            </a:pPr>
            <a:r>
              <a:rPr lang="tr-TR" dirty="0" smtClean="0"/>
              <a:t>	yüksektir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59" y="4339454"/>
            <a:ext cx="3853331" cy="208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/>
              <a:t>Bonzai</a:t>
            </a:r>
            <a:r>
              <a:rPr lang="tr-TR" sz="3600" b="1" dirty="0" smtClean="0"/>
              <a:t> Kullanımının sonuçları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17747"/>
            <a:ext cx="621510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Öğrenme ve hafıza sorunları</a:t>
            </a:r>
          </a:p>
          <a:p>
            <a:r>
              <a:rPr lang="tr-TR" dirty="0" smtClean="0"/>
              <a:t>Kalp böbrek yetmezliği</a:t>
            </a:r>
          </a:p>
          <a:p>
            <a:r>
              <a:rPr lang="tr-TR" dirty="0" smtClean="0"/>
              <a:t>Algı ve mizaç değişimi</a:t>
            </a:r>
          </a:p>
          <a:p>
            <a:r>
              <a:rPr lang="tr-TR" dirty="0" smtClean="0"/>
              <a:t>Kalp çarpıntıları</a:t>
            </a:r>
          </a:p>
          <a:p>
            <a:r>
              <a:rPr lang="tr-TR" dirty="0" smtClean="0"/>
              <a:t>Hafıza kaybı</a:t>
            </a:r>
          </a:p>
          <a:p>
            <a:r>
              <a:rPr lang="tr-TR" dirty="0" smtClean="0"/>
              <a:t>ÖLÜM</a:t>
            </a:r>
          </a:p>
          <a:p>
            <a:endParaRPr lang="en-US" dirty="0"/>
          </a:p>
        </p:txBody>
      </p:sp>
      <p:pic>
        <p:nvPicPr>
          <p:cNvPr id="4" name="Picture 3" descr="C:\Users\Hp\Desktop\esr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3116"/>
            <a:ext cx="1772840" cy="1796329"/>
          </a:xfrm>
          <a:prstGeom prst="rect">
            <a:avLst/>
          </a:prstGeom>
          <a:noFill/>
        </p:spPr>
      </p:pic>
      <p:pic>
        <p:nvPicPr>
          <p:cNvPr id="18434" name="Picture 2" descr="http://t0.gstatic.com/images?q=tbn:ANd9GcRTCRv7cZeyIfhaEo_osIf-lQtN1XoBd5JbnhSmSOSX9XX23v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00570"/>
            <a:ext cx="2171070" cy="1348738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714356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 smtClean="0"/>
              <a:t>Opiyatlar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857364"/>
            <a:ext cx="8229600" cy="5112568"/>
          </a:xfrm>
        </p:spPr>
        <p:txBody>
          <a:bodyPr numCol="2"/>
          <a:lstStyle/>
          <a:p>
            <a:pPr lvl="0"/>
            <a:r>
              <a:rPr lang="tr-TR" dirty="0" smtClean="0"/>
              <a:t>Eroin</a:t>
            </a:r>
            <a:endParaRPr lang="en-US" dirty="0" smtClean="0"/>
          </a:p>
          <a:p>
            <a:pPr lvl="0"/>
            <a:r>
              <a:rPr lang="tr-TR" dirty="0" smtClean="0"/>
              <a:t>Kodein</a:t>
            </a:r>
            <a:endParaRPr lang="en-US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Morfin</a:t>
            </a:r>
            <a:endParaRPr lang="en-US" dirty="0" smtClean="0"/>
          </a:p>
          <a:p>
            <a:pPr lvl="0"/>
            <a:r>
              <a:rPr lang="tr-TR" dirty="0" err="1" smtClean="0"/>
              <a:t>Metadon</a:t>
            </a:r>
            <a:endParaRPr lang="en-US" dirty="0" smtClean="0"/>
          </a:p>
          <a:p>
            <a:pPr lvl="0"/>
            <a:r>
              <a:rPr lang="tr-TR" dirty="0" err="1" smtClean="0"/>
              <a:t>Buprenorfin</a:t>
            </a:r>
            <a:r>
              <a:rPr lang="tr-TR" dirty="0" smtClean="0"/>
              <a:t> (</a:t>
            </a:r>
            <a:r>
              <a:rPr lang="tr-TR" dirty="0" err="1" smtClean="0"/>
              <a:t>Suboxone</a:t>
            </a:r>
            <a:r>
              <a:rPr lang="tr-TR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Hp\Desktop\er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2928958" cy="2194584"/>
          </a:xfrm>
          <a:prstGeom prst="rect">
            <a:avLst/>
          </a:prstGeom>
          <a:noFill/>
        </p:spPr>
      </p:pic>
      <p:pic>
        <p:nvPicPr>
          <p:cNvPr id="5" name="Picture 3" descr="C:\Users\Hp\Desktop\ero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2857504" cy="2143128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Eroin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5024"/>
          </a:xfrm>
        </p:spPr>
        <p:txBody>
          <a:bodyPr numCol="3">
            <a:normAutofit/>
          </a:bodyPr>
          <a:lstStyle/>
          <a:p>
            <a:r>
              <a:rPr lang="tr-TR" dirty="0" smtClean="0"/>
              <a:t>Mal</a:t>
            </a:r>
          </a:p>
          <a:p>
            <a:r>
              <a:rPr lang="tr-TR" dirty="0" smtClean="0"/>
              <a:t>Beyaz</a:t>
            </a:r>
          </a:p>
          <a:p>
            <a:r>
              <a:rPr lang="tr-TR" dirty="0" smtClean="0"/>
              <a:t>Toz</a:t>
            </a:r>
          </a:p>
          <a:p>
            <a:r>
              <a:rPr lang="tr-TR" dirty="0" smtClean="0"/>
              <a:t>Kelebek</a:t>
            </a:r>
          </a:p>
          <a:p>
            <a:r>
              <a:rPr lang="tr-TR" dirty="0" smtClean="0"/>
              <a:t>Peynir</a:t>
            </a:r>
          </a:p>
          <a:p>
            <a:r>
              <a:rPr lang="tr-TR" dirty="0" smtClean="0"/>
              <a:t>Kağıt</a:t>
            </a:r>
          </a:p>
          <a:p>
            <a:r>
              <a:rPr lang="tr-TR" dirty="0" smtClean="0"/>
              <a:t>Charlie</a:t>
            </a:r>
          </a:p>
          <a:p>
            <a:r>
              <a:rPr lang="tr-TR" dirty="0" smtClean="0"/>
              <a:t>Kireç</a:t>
            </a:r>
          </a:p>
          <a:p>
            <a:r>
              <a:rPr lang="tr-TR" dirty="0" smtClean="0"/>
              <a:t>Kar</a:t>
            </a:r>
          </a:p>
          <a:p>
            <a:r>
              <a:rPr lang="tr-TR" dirty="0" smtClean="0"/>
              <a:t>Cevher</a:t>
            </a:r>
          </a:p>
          <a:p>
            <a:r>
              <a:rPr lang="tr-TR" dirty="0" smtClean="0"/>
              <a:t>Kız</a:t>
            </a:r>
          </a:p>
          <a:p>
            <a:r>
              <a:rPr lang="tr-TR" dirty="0" smtClean="0"/>
              <a:t>İlaç</a:t>
            </a:r>
            <a:endParaRPr lang="tr-TR" dirty="0"/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solidFill>
                  <a:schemeClr val="tx2"/>
                </a:solidFill>
              </a:rPr>
              <a:t>BAĞIMLILIK NEDİR?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40474"/>
            <a:ext cx="8229600" cy="438912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tr-TR" sz="2400" dirty="0" smtClean="0">
                <a:latin typeface="+mj-lt"/>
              </a:rPr>
              <a:t>Kişinin beden-ruh sağlığını, aile yaşantısını etkileyecek düzeyde alkol/madde alması ve alkol/madde kullanımını durduramaması ile tanımlanmış ömür boyu süren bir hastalıktır.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8" name="Picture 2" descr="C:\Users\aidata\Desktop\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48349"/>
            <a:ext cx="2571768" cy="3023593"/>
          </a:xfrm>
          <a:prstGeom prst="rect">
            <a:avLst/>
          </a:prstGeom>
          <a:noFill/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Eroin Kullanımının sonuçları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17747"/>
            <a:ext cx="6215106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Dikkat ve hafızada bozukluk</a:t>
            </a:r>
          </a:p>
          <a:p>
            <a:r>
              <a:rPr lang="tr-TR" dirty="0" smtClean="0"/>
              <a:t>Zihinsel faaliyet sorunları</a:t>
            </a:r>
          </a:p>
          <a:p>
            <a:r>
              <a:rPr lang="tr-TR" dirty="0" smtClean="0"/>
              <a:t>Kalp atışı ve tansiyon yavaşlaması</a:t>
            </a:r>
          </a:p>
          <a:p>
            <a:r>
              <a:rPr lang="tr-TR" dirty="0" smtClean="0"/>
              <a:t>HIV, AIDS, HEPATİT C</a:t>
            </a:r>
          </a:p>
          <a:p>
            <a:pPr lvl="0"/>
            <a:r>
              <a:rPr lang="tr-TR" dirty="0" smtClean="0"/>
              <a:t>Koma </a:t>
            </a:r>
          </a:p>
          <a:p>
            <a:r>
              <a:rPr lang="tr-TR" dirty="0" smtClean="0"/>
              <a:t>ÖLÜM</a:t>
            </a:r>
            <a:endParaRPr lang="en-US" dirty="0"/>
          </a:p>
        </p:txBody>
      </p:sp>
      <p:pic>
        <p:nvPicPr>
          <p:cNvPr id="4" name="Picture 3" descr="C:\Users\Hp\Desktop\esr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3116"/>
            <a:ext cx="1772840" cy="1796329"/>
          </a:xfrm>
          <a:prstGeom prst="rect">
            <a:avLst/>
          </a:prstGeom>
          <a:noFill/>
        </p:spPr>
      </p:pic>
      <p:pic>
        <p:nvPicPr>
          <p:cNvPr id="18434" name="Picture 2" descr="http://t0.gstatic.com/images?q=tbn:ANd9GcRTCRv7cZeyIfhaEo_osIf-lQtN1XoBd5JbnhSmSOSX9XX23v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57694"/>
            <a:ext cx="2171070" cy="1348738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Kokain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22148"/>
          </a:xfrm>
        </p:spPr>
        <p:txBody>
          <a:bodyPr numCol="3">
            <a:normAutofit/>
          </a:bodyPr>
          <a:lstStyle/>
          <a:p>
            <a:r>
              <a:rPr lang="tr-TR" dirty="0" smtClean="0"/>
              <a:t>Kok</a:t>
            </a:r>
          </a:p>
          <a:p>
            <a:r>
              <a:rPr lang="tr-TR" dirty="0" err="1" smtClean="0"/>
              <a:t>Koko</a:t>
            </a:r>
            <a:endParaRPr lang="tr-TR" dirty="0" smtClean="0"/>
          </a:p>
          <a:p>
            <a:r>
              <a:rPr lang="tr-TR" dirty="0" err="1" smtClean="0"/>
              <a:t>Jamboo</a:t>
            </a:r>
            <a:endParaRPr lang="tr-TR" dirty="0" smtClean="0"/>
          </a:p>
          <a:p>
            <a:r>
              <a:rPr lang="tr-TR" dirty="0" smtClean="0"/>
              <a:t>Kola</a:t>
            </a:r>
          </a:p>
          <a:p>
            <a:r>
              <a:rPr lang="tr-TR" dirty="0" smtClean="0"/>
              <a:t>Pırlanta</a:t>
            </a:r>
          </a:p>
          <a:p>
            <a:r>
              <a:rPr lang="tr-TR" dirty="0" smtClean="0"/>
              <a:t>Otoban</a:t>
            </a:r>
          </a:p>
          <a:p>
            <a:r>
              <a:rPr lang="tr-TR" dirty="0" smtClean="0"/>
              <a:t>Beyaz ten</a:t>
            </a:r>
          </a:p>
          <a:p>
            <a:r>
              <a:rPr lang="tr-TR" dirty="0" smtClean="0"/>
              <a:t>Pudra</a:t>
            </a:r>
          </a:p>
          <a:p>
            <a:r>
              <a:rPr lang="tr-TR" dirty="0" smtClean="0"/>
              <a:t>Toz Şeker</a:t>
            </a:r>
          </a:p>
          <a:p>
            <a:endParaRPr lang="tr-TR" dirty="0"/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7248" cy="69269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Kokain kullanımının sonuçları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4614866" cy="4357718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Çarpıntı </a:t>
            </a:r>
            <a:endParaRPr lang="en-US" dirty="0" smtClean="0"/>
          </a:p>
          <a:p>
            <a:pPr lvl="1"/>
            <a:r>
              <a:rPr lang="tr-TR" dirty="0" smtClean="0"/>
              <a:t>Yüksek tansiyon </a:t>
            </a:r>
            <a:endParaRPr lang="en-US" dirty="0" smtClean="0"/>
          </a:p>
          <a:p>
            <a:pPr lvl="1"/>
            <a:r>
              <a:rPr lang="tr-TR" dirty="0" smtClean="0"/>
              <a:t>Sinirlilik</a:t>
            </a:r>
            <a:endParaRPr lang="en-US" dirty="0" smtClean="0"/>
          </a:p>
          <a:p>
            <a:pPr lvl="1"/>
            <a:r>
              <a:rPr lang="tr-TR" dirty="0" smtClean="0"/>
              <a:t>Saldırganlık </a:t>
            </a:r>
            <a:endParaRPr lang="en-US" dirty="0" smtClean="0"/>
          </a:p>
          <a:p>
            <a:pPr lvl="1"/>
            <a:r>
              <a:rPr lang="tr-TR" dirty="0" smtClean="0"/>
              <a:t>Yerinde duramama</a:t>
            </a:r>
            <a:endParaRPr lang="en-US" dirty="0" smtClean="0"/>
          </a:p>
          <a:p>
            <a:pPr lvl="1"/>
            <a:r>
              <a:rPr lang="tr-TR" dirty="0" smtClean="0"/>
              <a:t>Huzursuzluk </a:t>
            </a:r>
            <a:endParaRPr lang="en-US" dirty="0" smtClean="0"/>
          </a:p>
          <a:p>
            <a:pPr lvl="1"/>
            <a:r>
              <a:rPr lang="tr-TR" dirty="0" smtClean="0"/>
              <a:t>Göğüs ağrısı</a:t>
            </a:r>
            <a:endParaRPr lang="en-US" dirty="0" smtClean="0"/>
          </a:p>
          <a:p>
            <a:pPr lvl="1"/>
            <a:r>
              <a:rPr lang="tr-TR" dirty="0" smtClean="0"/>
              <a:t>Kas zayıflığı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Hp\Desktop\kok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2927248" cy="1996788"/>
          </a:xfrm>
          <a:prstGeom prst="rect">
            <a:avLst/>
          </a:prstGeom>
          <a:noFill/>
        </p:spPr>
      </p:pic>
      <p:pic>
        <p:nvPicPr>
          <p:cNvPr id="12290" name="Picture 2" descr="http://t3.gstatic.com/images?q=tbn:ANd9GcS09UtZh8PZZRRLGp3t7x0ovyeLkIlCLIYLg-sc0MWAgKmtiOv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7072"/>
            <a:ext cx="3209030" cy="2066572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57148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Kokain kullanımının yarattığı sonuçlar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2183152"/>
            <a:ext cx="8229600" cy="4389120"/>
          </a:xfrm>
        </p:spPr>
        <p:txBody>
          <a:bodyPr/>
          <a:lstStyle/>
          <a:p>
            <a:pPr lvl="0"/>
            <a:r>
              <a:rPr lang="tr-TR" dirty="0" smtClean="0"/>
              <a:t>Burunda kanama ve delinme</a:t>
            </a:r>
            <a:endParaRPr lang="en-US" dirty="0" smtClean="0"/>
          </a:p>
          <a:p>
            <a:pPr lvl="0"/>
            <a:r>
              <a:rPr lang="tr-TR" dirty="0" smtClean="0"/>
              <a:t>Akciğerlerde hasar </a:t>
            </a:r>
            <a:endParaRPr lang="en-US" dirty="0" smtClean="0"/>
          </a:p>
          <a:p>
            <a:pPr lvl="0"/>
            <a:r>
              <a:rPr lang="tr-TR" dirty="0" smtClean="0"/>
              <a:t>Tikler </a:t>
            </a:r>
            <a:endParaRPr lang="en-US" dirty="0" smtClean="0"/>
          </a:p>
          <a:p>
            <a:pPr lvl="0"/>
            <a:r>
              <a:rPr lang="tr-TR" dirty="0" smtClean="0"/>
              <a:t>Migren benzeri baş ağrıları </a:t>
            </a:r>
            <a:endParaRPr lang="en-US" dirty="0" smtClean="0"/>
          </a:p>
          <a:p>
            <a:pPr lvl="0"/>
            <a:r>
              <a:rPr lang="tr-TR" dirty="0" smtClean="0"/>
              <a:t>Beyin damarlarında tıkanma veya kanamaya bağlı felç</a:t>
            </a:r>
            <a:endParaRPr lang="en-US" dirty="0" smtClean="0"/>
          </a:p>
          <a:p>
            <a:pPr lvl="0"/>
            <a:r>
              <a:rPr lang="tr-TR" dirty="0" smtClean="0"/>
              <a:t>Boşalmada gecikme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6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Extacy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2082"/>
          </a:xfrm>
        </p:spPr>
        <p:txBody>
          <a:bodyPr numCol="3"/>
          <a:lstStyle/>
          <a:p>
            <a:r>
              <a:rPr lang="tr-TR" dirty="0" err="1" smtClean="0"/>
              <a:t>Ex</a:t>
            </a:r>
            <a:endParaRPr lang="tr-TR" dirty="0" smtClean="0"/>
          </a:p>
          <a:p>
            <a:r>
              <a:rPr lang="tr-TR" dirty="0" smtClean="0"/>
              <a:t>Beyaz</a:t>
            </a:r>
          </a:p>
          <a:p>
            <a:r>
              <a:rPr lang="tr-TR" dirty="0" smtClean="0"/>
              <a:t>Kumrular</a:t>
            </a:r>
          </a:p>
          <a:p>
            <a:r>
              <a:rPr lang="tr-TR" dirty="0" smtClean="0"/>
              <a:t>Soda</a:t>
            </a:r>
          </a:p>
          <a:p>
            <a:r>
              <a:rPr lang="tr-TR" dirty="0" smtClean="0"/>
              <a:t>Uçuş</a:t>
            </a:r>
          </a:p>
          <a:p>
            <a:r>
              <a:rPr lang="tr-TR" dirty="0" smtClean="0"/>
              <a:t>Kanat</a:t>
            </a:r>
            <a:endParaRPr lang="tr-TR" dirty="0"/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42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/>
              <a:t>Ekstazi</a:t>
            </a:r>
            <a:endParaRPr lang="en-US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17747"/>
            <a:ext cx="483488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Halüsinasyon</a:t>
            </a:r>
          </a:p>
          <a:p>
            <a:r>
              <a:rPr lang="tr-TR" dirty="0" smtClean="0"/>
              <a:t>Paranoya</a:t>
            </a:r>
          </a:p>
          <a:p>
            <a:r>
              <a:rPr lang="tr-TR" dirty="0" smtClean="0"/>
              <a:t>Depresyon</a:t>
            </a:r>
          </a:p>
          <a:p>
            <a:r>
              <a:rPr lang="tr-TR" dirty="0" smtClean="0"/>
              <a:t>Uyku bozuklukları</a:t>
            </a:r>
          </a:p>
          <a:p>
            <a:r>
              <a:rPr lang="tr-TR" dirty="0" smtClean="0"/>
              <a:t>Vücutta kasılma</a:t>
            </a:r>
          </a:p>
          <a:p>
            <a:r>
              <a:rPr lang="tr-TR" dirty="0" smtClean="0"/>
              <a:t>ÖLÜM</a:t>
            </a:r>
            <a:endParaRPr lang="en-US" dirty="0"/>
          </a:p>
        </p:txBody>
      </p:sp>
      <p:pic>
        <p:nvPicPr>
          <p:cNvPr id="5" name="Picture 3" descr="C:\Users\Hp\Desktop\extac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05024"/>
            <a:ext cx="3571868" cy="3552868"/>
          </a:xfrm>
          <a:prstGeom prst="rect">
            <a:avLst/>
          </a:prstGeom>
          <a:noFill/>
        </p:spPr>
      </p:pic>
      <p:pic>
        <p:nvPicPr>
          <p:cNvPr id="8" name="7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Uzun süre </a:t>
            </a:r>
            <a:r>
              <a:rPr lang="tr-TR" sz="3600" dirty="0" err="1" smtClean="0"/>
              <a:t>ekstazi</a:t>
            </a:r>
            <a:r>
              <a:rPr lang="tr-TR" sz="3600" dirty="0" smtClean="0"/>
              <a:t> kullananlarda…</a:t>
            </a:r>
            <a:endParaRPr lang="en-US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68838"/>
            <a:ext cx="8229600" cy="4389120"/>
          </a:xfrm>
        </p:spPr>
        <p:txBody>
          <a:bodyPr/>
          <a:lstStyle/>
          <a:p>
            <a:pPr lvl="0"/>
            <a:r>
              <a:rPr lang="tr-TR" dirty="0" smtClean="0"/>
              <a:t>Hiçbir şeyden zevk alamama</a:t>
            </a:r>
            <a:endParaRPr lang="en-US" dirty="0" smtClean="0"/>
          </a:p>
          <a:p>
            <a:pPr lvl="0"/>
            <a:r>
              <a:rPr lang="tr-TR" dirty="0" err="1" smtClean="0"/>
              <a:t>Ekstazi</a:t>
            </a:r>
            <a:r>
              <a:rPr lang="tr-TR" dirty="0" smtClean="0"/>
              <a:t> olmadan eğlenememe </a:t>
            </a:r>
            <a:endParaRPr lang="en-US" dirty="0" smtClean="0"/>
          </a:p>
          <a:p>
            <a:pPr lvl="0"/>
            <a:r>
              <a:rPr lang="tr-TR" dirty="0" smtClean="0"/>
              <a:t>Kulaklarda çınlama veya beyinde sesler ortaya çıkabilir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Hp\Desktop\ext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643314"/>
            <a:ext cx="5088628" cy="2734037"/>
          </a:xfrm>
          <a:prstGeom prst="rect">
            <a:avLst/>
          </a:prstGeom>
          <a:noFill/>
        </p:spPr>
      </p:pic>
      <p:pic>
        <p:nvPicPr>
          <p:cNvPr id="8" name="7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ENİGÜN\Desktop\örümcek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b="1" dirty="0" smtClean="0"/>
              <a:t>KİMLER UYUŞTURUCU MADDE KULLANIYOR?</a:t>
            </a:r>
          </a:p>
        </p:txBody>
      </p:sp>
      <p:pic>
        <p:nvPicPr>
          <p:cNvPr id="5" name="Picture 2" descr="C:\Users\aidata\Desktop\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2286016" cy="2687638"/>
          </a:xfrm>
          <a:prstGeom prst="rect">
            <a:avLst/>
          </a:prstGeom>
          <a:noFill/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1991 ve 1996 yıllarında yapılan okul anket sonuçlarında madde kullanan erkek öğrenci oranının kız öğrencilerin oranından </a:t>
            </a:r>
            <a:r>
              <a:rPr lang="tr-TR" sz="2400" dirty="0" smtClean="0">
                <a:solidFill>
                  <a:srgbClr val="FF0000"/>
                </a:solidFill>
                <a:latin typeface="+mj-lt"/>
              </a:rPr>
              <a:t>üç kat </a:t>
            </a:r>
            <a:r>
              <a:rPr lang="tr-TR" sz="2400" dirty="0" smtClean="0">
                <a:latin typeface="+mj-lt"/>
              </a:rPr>
              <a:t>fazla olduğu görülmektedir.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Dünyada yapılan çalışmalar uyuşturucu madde bağımlılığının çok yoksul kesimlerde olduğunu göstermektedir.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Bağımlı kişilerde en sık gözlenen kişilik bozukluğu </a:t>
            </a:r>
            <a:r>
              <a:rPr lang="tr-TR" sz="2400" dirty="0" err="1" smtClean="0"/>
              <a:t>antisosyal</a:t>
            </a:r>
            <a:r>
              <a:rPr lang="tr-TR" sz="2400" dirty="0" smtClean="0"/>
              <a:t> (topluma karşı) kişilik bozukluğudur.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Madde kullanan öğrencilerin okul başarıları daha düşük olarak bulunmuştur. Aynı şekilde okul devamsızlıkları da daha fazladır.</a:t>
            </a:r>
          </a:p>
          <a:p>
            <a:pPr eaLnBrk="1" hangingPunct="1">
              <a:lnSpc>
                <a:spcPct val="150000"/>
              </a:lnSpc>
            </a:pPr>
            <a:endParaRPr lang="tr-TR" sz="22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771556" y="64291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Bağımlılık kriterleri</a:t>
            </a:r>
            <a:endParaRPr lang="en-US" sz="3600" b="1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2040276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tr-TR" dirty="0" smtClean="0">
                <a:latin typeface="+mj-lt"/>
              </a:rPr>
              <a:t>Maddeyi kontrol etmekte güçlük yaşama 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Kullanılmadığı zamanlar bazı sıkıntılar yaşanması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Giderek kullanılan madde miktarını artması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Zarar vermesine rağmen kişinin madde kullanmaya devam etme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Zamanın çoğunu alkol/madde kullanarak geçirme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Eş, iş, aile, okul yaşamı gibi etkinliklere zaman ayırmada azalma</a:t>
            </a:r>
            <a:endParaRPr lang="en-US" dirty="0" smtClean="0">
              <a:latin typeface="+mj-lt"/>
            </a:endParaRPr>
          </a:p>
          <a:p>
            <a:pPr lvl="0"/>
            <a:r>
              <a:rPr lang="tr-TR" dirty="0" smtClean="0">
                <a:latin typeface="+mj-lt"/>
              </a:rPr>
              <a:t>Sık başarısız bırakma girişiminin olması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328705" name="Picture 1" descr="C:\Users\aidata\Desktop\Number-3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857232"/>
            <a:ext cx="1866896" cy="1866896"/>
          </a:xfrm>
          <a:prstGeom prst="rect">
            <a:avLst/>
          </a:prstGeom>
          <a:noFill/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928670"/>
            <a:ext cx="8401080" cy="51435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tr-TR" sz="3400" b="1" dirty="0" smtClean="0">
                <a:solidFill>
                  <a:srgbClr val="FF0000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tr-TR" sz="3400" b="1" dirty="0" smtClean="0">
                <a:solidFill>
                  <a:srgbClr val="FF0000"/>
                </a:solidFill>
              </a:rPr>
              <a:t>     Aile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 2" pitchFamily="18" charset="2"/>
              <a:buNone/>
            </a:pPr>
            <a:endParaRPr lang="tr-TR" sz="2800" dirty="0" smtClean="0"/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Parçalanmış aile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İletişim sorunları yaşanması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Anne ya da babanın olmaması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Aile eğitim seviyesinin düşük olması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+mj-lt"/>
              </a:rPr>
              <a:t>Aile içinde şiddetin olması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err="1" smtClean="0">
                <a:latin typeface="+mj-lt"/>
              </a:rPr>
              <a:t>Ebveynlerde</a:t>
            </a:r>
            <a:r>
              <a:rPr lang="tr-TR" sz="2800" dirty="0" smtClean="0">
                <a:latin typeface="+mj-lt"/>
              </a:rPr>
              <a:t> alkol ya da madde kullanımının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tr-TR" sz="2800" dirty="0" smtClean="0">
                <a:latin typeface="+mj-lt"/>
              </a:rPr>
              <a:t>	olması</a:t>
            </a:r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C:\Users\aidata\Desktop\four_legged_race_1600_clr_1364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3143248" cy="314324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dirty="0" smtClean="0"/>
              <a:t>Gençler nasıl madde kullanımına başlar?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0118" y="2254590"/>
            <a:ext cx="8229600" cy="4389120"/>
          </a:xfrm>
        </p:spPr>
        <p:txBody>
          <a:bodyPr/>
          <a:lstStyle/>
          <a:p>
            <a:r>
              <a:rPr lang="tr-TR" dirty="0" smtClean="0"/>
              <a:t>Akran / Sevgili etkisi ve hayır diyememe</a:t>
            </a:r>
          </a:p>
          <a:p>
            <a:r>
              <a:rPr lang="tr-TR" dirty="0" smtClean="0"/>
              <a:t>Gruba ait olma isteği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Bir kereden bir şey olmayacağı!</a:t>
            </a:r>
            <a:r>
              <a:rPr lang="tr-TR" dirty="0" smtClean="0"/>
              <a:t> Düşüncesi</a:t>
            </a:r>
          </a:p>
          <a:p>
            <a:r>
              <a:rPr lang="tr-TR" dirty="0" smtClean="0"/>
              <a:t>Merak duygusu</a:t>
            </a:r>
          </a:p>
          <a:p>
            <a:r>
              <a:rPr lang="tr-TR" dirty="0" smtClean="0"/>
              <a:t>Sorunlar için bir çözüm aracı olarak görme</a:t>
            </a:r>
          </a:p>
          <a:p>
            <a:r>
              <a:rPr lang="tr-TR" dirty="0" smtClean="0"/>
              <a:t>Farklı görünme isteği</a:t>
            </a:r>
          </a:p>
          <a:p>
            <a:r>
              <a:rPr lang="tr-TR" dirty="0" smtClean="0"/>
              <a:t>Özenti / Merak</a:t>
            </a:r>
          </a:p>
          <a:p>
            <a:endParaRPr lang="tr-TR" dirty="0" smtClean="0"/>
          </a:p>
        </p:txBody>
      </p:sp>
      <p:pic>
        <p:nvPicPr>
          <p:cNvPr id="6" name="Picture 2" descr="C:\Users\aidata\Desktop\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785926"/>
            <a:ext cx="1428760" cy="1679773"/>
          </a:xfrm>
          <a:prstGeom prst="rect">
            <a:avLst/>
          </a:prstGeom>
          <a:noFill/>
        </p:spPr>
      </p:pic>
      <p:pic>
        <p:nvPicPr>
          <p:cNvPr id="8" name="7 Resim" descr="C:\Users\aidata\Desktop\IVIR ZIVIR\amatem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Madde kullanımına başlayan kişi nasıl anlaşılır?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397466"/>
            <a:ext cx="8572560" cy="4389120"/>
          </a:xfrm>
        </p:spPr>
        <p:txBody>
          <a:bodyPr>
            <a:normAutofit fontScale="85000" lnSpcReduction="20000"/>
          </a:bodyPr>
          <a:lstStyle/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Aile ilişkileri azalır, yalnız kalmayı tercih eder.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Evde daha az vakit geçirir.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Okul başarısı ve okula devamı azalır, Çalışma başarısı düşer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buNone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Arkadaş çevresi değişir. Yeni çevre edinir.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Daha fazla para harcamaya başlar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Bazen neşeli, sakin, bazen öfkeli, saldırgan davranışlar gibi ruhsal değişimler gün içinde gözlenir.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buNone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Kendine bakımı azalır. Uykulu ve yorgun görülebilir.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Tx/>
              <a:buNone/>
              <a:defRPr/>
            </a:pPr>
            <a:r>
              <a:rPr lang="tr-TR" sz="2800" dirty="0" smtClean="0">
                <a:latin typeface="+mj-lt"/>
                <a:cs typeface="Times New Roman" panose="02020603050405020304" pitchFamily="18" charset="0"/>
              </a:rPr>
              <a:t>	Kilo kaybı olabilir, iştahı azalır.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tr-TR" sz="2800" dirty="0" smtClean="0">
              <a:latin typeface="+mj-lt"/>
              <a:cs typeface="Times New Roman" panose="02020603050405020304" pitchFamily="18" charset="0"/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5" name="Picture 2" descr="C:\Users\aidata\Desktop\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714488"/>
            <a:ext cx="1643074" cy="1931740"/>
          </a:xfrm>
          <a:prstGeom prst="rect">
            <a:avLst/>
          </a:prstGeom>
          <a:noFill/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80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BİR KEREDEN BİR ŞEY OLMAZ DEMENİN MALİYETİ ;</a:t>
            </a:r>
            <a:endParaRPr lang="tr-TR" sz="3600" dirty="0"/>
          </a:p>
        </p:txBody>
      </p:sp>
      <p:pic>
        <p:nvPicPr>
          <p:cNvPr id="348162" name="Picture 2" descr="C:\Users\aidata\Desktop\4466f21beced90e46c42c07fd82cbea1--depression-treatment-seo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714644" cy="271464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83218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Sadece %56 ‘sı anne-baba ile yaşıyor</a:t>
            </a:r>
          </a:p>
          <a:p>
            <a:r>
              <a:rPr lang="tr-TR" dirty="0" smtClean="0"/>
              <a:t>%36 ‘sının suç öyküsü mevcut</a:t>
            </a:r>
          </a:p>
          <a:p>
            <a:r>
              <a:rPr lang="tr-TR" dirty="0" smtClean="0"/>
              <a:t>%42 ‘si sokakta yaşıyor.</a:t>
            </a:r>
          </a:p>
          <a:p>
            <a:r>
              <a:rPr lang="tr-TR" dirty="0" smtClean="0"/>
              <a:t>%70 ‘inin kendisine zarar verme davranışı var</a:t>
            </a:r>
          </a:p>
          <a:p>
            <a:r>
              <a:rPr lang="tr-TR" dirty="0" smtClean="0"/>
              <a:t>% 45 ‘i İntihar girişiminde bulunuyor.</a:t>
            </a:r>
          </a:p>
          <a:p>
            <a:r>
              <a:rPr lang="tr-TR" dirty="0" smtClean="0"/>
              <a:t>%24 ‘ü cinsel istismar problemleri yaşıyor.</a:t>
            </a:r>
          </a:p>
          <a:p>
            <a:r>
              <a:rPr lang="tr-TR" dirty="0" smtClean="0"/>
              <a:t>%33 ‘ü Fiziksel istismarla karşı karşıya kalıyor.</a:t>
            </a:r>
          </a:p>
          <a:p>
            <a:endParaRPr lang="tr-TR" dirty="0"/>
          </a:p>
        </p:txBody>
      </p:sp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HAYIR DEMENİN MALİYETİ ‘SIFIR’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ÖZGÜR BİR HAYAT</a:t>
            </a:r>
          </a:p>
        </p:txBody>
      </p:sp>
      <p:pic>
        <p:nvPicPr>
          <p:cNvPr id="347138" name="Picture 2" descr="C:\Users\aidata\Desktop\G5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568971" cy="3799483"/>
          </a:xfrm>
          <a:prstGeom prst="rect">
            <a:avLst/>
          </a:prstGeom>
          <a:noFill/>
        </p:spPr>
      </p:pic>
      <p:pic>
        <p:nvPicPr>
          <p:cNvPr id="6" name="5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/>
          <a:p>
            <a:r>
              <a:rPr lang="tr-TR" dirty="0" smtClean="0"/>
              <a:t>UNUTMAYIN</a:t>
            </a:r>
            <a:endParaRPr lang="tr-TR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7200" y="2254590"/>
            <a:ext cx="8229600" cy="43891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b="1" dirty="0" smtClean="0">
                <a:solidFill>
                  <a:srgbClr val="FF3300"/>
                </a:solidFill>
                <a:latin typeface="+mj-lt"/>
              </a:rPr>
              <a:t>	</a:t>
            </a:r>
            <a:r>
              <a:rPr lang="tr-TR" sz="3600" dirty="0" smtClean="0">
                <a:latin typeface="+mj-lt"/>
                <a:cs typeface="Times New Roman" panose="02020603050405020304" pitchFamily="18" charset="0"/>
              </a:rPr>
              <a:t>Her bağımlı, adli makamlarca soruşturmaya başlanmadan önce; Polise, Jandarmaya veya sağlık kuruluşuna müracaat ettiği taktirde bağımlı hakkında </a:t>
            </a:r>
            <a:r>
              <a:rPr lang="tr-TR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</a:t>
            </a:r>
            <a:r>
              <a:rPr lang="tr-TR" sz="3200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HERHANGİ BİR KANUNİ İŞLEM YAPILMAZ”</a:t>
            </a:r>
            <a:r>
              <a:rPr lang="tr-TR" sz="32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tr-TR" sz="3200" dirty="0" smtClean="0">
              <a:solidFill>
                <a:srgbClr val="0000FF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tr-TR" dirty="0" smtClean="0">
                <a:solidFill>
                  <a:srgbClr val="0000FF"/>
                </a:solidFill>
                <a:latin typeface="+mj-lt"/>
              </a:rPr>
              <a:t>   </a:t>
            </a:r>
            <a:r>
              <a:rPr lang="tr-TR" sz="3600" b="1" u="sng" dirty="0" smtClean="0">
                <a:latin typeface="+mj-lt"/>
                <a:cs typeface="Times New Roman" panose="02020603050405020304" pitchFamily="18" charset="0"/>
              </a:rPr>
              <a:t>(TCK madde 192/4)</a:t>
            </a:r>
            <a:r>
              <a:rPr lang="tr-TR" sz="36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6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C:\Users\aidata\Desktop\3d Clip Art Free Download 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32" y="3357562"/>
            <a:ext cx="5842041" cy="32861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857588" y="242886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223A9E"/>
                </a:solidFill>
              </a:rPr>
              <a:t>TEŞEKKÜRLER…</a:t>
            </a:r>
            <a:endParaRPr lang="tr-TR" sz="6000" b="1" dirty="0">
              <a:solidFill>
                <a:srgbClr val="223A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804" y="704088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AMATEM İLETİŞİM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Tel:         0324 473 20 96</a:t>
            </a:r>
          </a:p>
          <a:p>
            <a:pPr>
              <a:buNone/>
            </a:pPr>
            <a:r>
              <a:rPr lang="tr-TR" sz="3200" dirty="0" smtClean="0"/>
              <a:t>               0324 473 24 55-57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Adres:   </a:t>
            </a:r>
            <a:r>
              <a:rPr lang="tr-TR" sz="3200" dirty="0" err="1" smtClean="0"/>
              <a:t>Gökçebelen</a:t>
            </a:r>
            <a:r>
              <a:rPr lang="tr-TR" sz="3200" dirty="0" smtClean="0"/>
              <a:t> Mah. 34. Cad. 			     				Yenişehir/MERSİN</a:t>
            </a:r>
            <a:endParaRPr lang="tr-TR" sz="3200" dirty="0"/>
          </a:p>
        </p:txBody>
      </p:sp>
      <p:pic>
        <p:nvPicPr>
          <p:cNvPr id="6" name="5 Resim" descr="C:\Users\aidata\Desktop\IVIR ZIVIR\amatem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82128"/>
            <a:ext cx="2071702" cy="24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643050"/>
            <a:ext cx="8229600" cy="8572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000" b="1" dirty="0" smtClean="0"/>
              <a:t>KİMLER BAĞIMLI OLUR?</a:t>
            </a:r>
          </a:p>
        </p:txBody>
      </p:sp>
      <p:pic>
        <p:nvPicPr>
          <p:cNvPr id="6" name="Picture 2" descr="C:\Users\aidata\Desktop\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14686"/>
            <a:ext cx="2286016" cy="2687638"/>
          </a:xfrm>
          <a:prstGeom prst="rect">
            <a:avLst/>
          </a:prstGeom>
          <a:noFill/>
        </p:spPr>
      </p:pic>
      <p:pic>
        <p:nvPicPr>
          <p:cNvPr id="8" name="7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Users\VAIO\Desktop\esm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00108"/>
            <a:ext cx="3000396" cy="2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6 İçerik Yer Tutucusu"/>
          <p:cNvSpPr>
            <a:spLocks noGrp="1"/>
          </p:cNvSpPr>
          <p:nvPr>
            <p:ph idx="1"/>
          </p:nvPr>
        </p:nvSpPr>
        <p:spPr>
          <a:xfrm>
            <a:off x="414366" y="2000240"/>
            <a:ext cx="8229600" cy="5300681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r-TR" sz="3600" b="1" dirty="0" smtClean="0"/>
              <a:t>Herkes bağımlı olabilir</a:t>
            </a:r>
          </a:p>
          <a:p>
            <a:pPr eaLnBrk="1" hangingPunct="1">
              <a:buFont typeface="Arial" pitchFamily="34" charset="0"/>
              <a:buNone/>
            </a:pPr>
            <a:endParaRPr lang="tr-TR" sz="2800" b="1" dirty="0" smtClean="0"/>
          </a:p>
          <a:p>
            <a:pPr eaLnBrk="1" hangingPunct="1"/>
            <a:r>
              <a:rPr lang="tr-TR" sz="2800" dirty="0" smtClean="0"/>
              <a:t>Bağımlılık bir beyin hastalığıdır. Maddeler beynimizde ödüllendirme ve haz sistemlerinden sorumlu bazı maddelerin miktarını etkiler ve kişi bağımlı olur. </a:t>
            </a:r>
          </a:p>
          <a:p>
            <a:pPr eaLnBrk="1" hangingPunct="1"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571472" y="1162041"/>
            <a:ext cx="8321703" cy="981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</a:rPr>
              <a:t>NE KADAR SÜREDE KİŞİ BAĞIMLI OLUR?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557242" y="3232171"/>
            <a:ext cx="8229600" cy="3197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800" dirty="0" smtClean="0"/>
              <a:t>Bağımlılığın gelişimi, </a:t>
            </a:r>
          </a:p>
          <a:p>
            <a:pPr lvl="1" eaLnBrk="1" hangingPunct="1"/>
            <a:r>
              <a:rPr lang="tr-TR" sz="2400" dirty="0" smtClean="0"/>
              <a:t>maddenin cinsine, </a:t>
            </a:r>
          </a:p>
          <a:p>
            <a:pPr lvl="1" eaLnBrk="1" hangingPunct="1"/>
            <a:r>
              <a:rPr lang="tr-TR" sz="2400" dirty="0" smtClean="0"/>
              <a:t>saflık oranına, </a:t>
            </a:r>
          </a:p>
          <a:p>
            <a:pPr lvl="1" eaLnBrk="1" hangingPunct="1"/>
            <a:r>
              <a:rPr lang="tr-TR" sz="2400" dirty="0" smtClean="0"/>
              <a:t>kullanma süresine ve </a:t>
            </a:r>
          </a:p>
          <a:p>
            <a:pPr lvl="1" eaLnBrk="1" hangingPunct="1"/>
            <a:r>
              <a:rPr lang="tr-TR" sz="2400" dirty="0" smtClean="0"/>
              <a:t>kullanan kişinin kişilik özelliklerine göre değişir. </a:t>
            </a:r>
          </a:p>
          <a:p>
            <a:pPr eaLnBrk="1" hangingPunct="1"/>
            <a:r>
              <a:rPr lang="tr-TR" sz="2800" dirty="0" smtClean="0"/>
              <a:t>Bu nedenle bağımlılığın ne zaman gelişeceği belli olmaz!</a:t>
            </a:r>
          </a:p>
        </p:txBody>
      </p:sp>
      <p:pic>
        <p:nvPicPr>
          <p:cNvPr id="7" name="Picture 2" descr="C:\Users\aidata\Desktop\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27246"/>
            <a:ext cx="2286016" cy="2687638"/>
          </a:xfrm>
          <a:prstGeom prst="rect">
            <a:avLst/>
          </a:prstGeom>
          <a:noFill/>
        </p:spPr>
      </p:pic>
      <p:pic>
        <p:nvPicPr>
          <p:cNvPr id="9" name="8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>
          <a:xfrm>
            <a:off x="-285784" y="11429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BAĞIMLILIK TAMAMEN İYİLEŞİR Mİ?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214282" y="2571744"/>
            <a:ext cx="8229600" cy="3036902"/>
          </a:xfrm>
        </p:spPr>
        <p:txBody>
          <a:bodyPr>
            <a:normAutofit fontScale="92500"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Tansiyon hastalığı tamamen iyileşir mi?</a:t>
            </a:r>
          </a:p>
          <a:p>
            <a:pPr>
              <a:buNone/>
            </a:pPr>
            <a:r>
              <a:rPr lang="tr-TR" dirty="0" smtClean="0"/>
              <a:t>	Hayır. Kişi tuz yediği zaman tansiyonu tekrar yükselir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800" b="1" dirty="0" smtClean="0">
                <a:latin typeface="Bookman Old Style" pitchFamily="18" charset="0"/>
              </a:rPr>
              <a:t>Bağımlılık da tamamen iyileşmez, düzelir!</a:t>
            </a:r>
          </a:p>
          <a:p>
            <a:pPr>
              <a:buNone/>
            </a:pPr>
            <a:r>
              <a:rPr lang="tr-TR" sz="2800" b="1" dirty="0" smtClean="0">
                <a:latin typeface="Bookman Old Style" pitchFamily="18" charset="0"/>
              </a:rPr>
              <a:t>	</a:t>
            </a:r>
            <a:r>
              <a:rPr lang="tr-TR" dirty="0" smtClean="0">
                <a:latin typeface="Bookman Old Style" pitchFamily="18" charset="0"/>
              </a:rPr>
              <a:t>Bağımlı kişi madde kullanmayı bıraktıktan bir süre sonra tekrar madde kullanmaya başlarsa çok kısa zamanda eski kullandığı miktarlara ulaşır. </a:t>
            </a:r>
          </a:p>
          <a:p>
            <a:endParaRPr lang="tr-TR" sz="2400" dirty="0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519113" y="3268677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tr-TR" sz="2800" dirty="0">
              <a:latin typeface="Bookman Old Style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324610" name="Picture 2" descr="C:\Users\aidata\Desktop\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642918"/>
            <a:ext cx="2286016" cy="2687638"/>
          </a:xfrm>
          <a:prstGeom prst="rect">
            <a:avLst/>
          </a:prstGeom>
          <a:noFill/>
        </p:spPr>
      </p:pic>
      <p:pic>
        <p:nvPicPr>
          <p:cNvPr id="8" name="7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8 Grup"/>
          <p:cNvGrpSpPr>
            <a:grpSpLocks/>
          </p:cNvGrpSpPr>
          <p:nvPr/>
        </p:nvGrpSpPr>
        <p:grpSpPr bwMode="auto">
          <a:xfrm rot="18949113" flipH="1">
            <a:off x="2286000" y="2027238"/>
            <a:ext cx="4000500" cy="3890962"/>
            <a:chOff x="2571736" y="1500174"/>
            <a:chExt cx="4714908" cy="4572032"/>
          </a:xfrm>
        </p:grpSpPr>
        <p:sp>
          <p:nvSpPr>
            <p:cNvPr id="27" name="26 Oval"/>
            <p:cNvSpPr/>
            <p:nvPr/>
          </p:nvSpPr>
          <p:spPr>
            <a:xfrm>
              <a:off x="2571736" y="1500174"/>
              <a:ext cx="4714908" cy="457203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cxnSp>
          <p:nvCxnSpPr>
            <p:cNvPr id="28" name="27 Düz Ok Bağlayıcısı"/>
            <p:cNvCxnSpPr/>
            <p:nvPr/>
          </p:nvCxnSpPr>
          <p:spPr>
            <a:xfrm rot="5400000" flipH="1" flipV="1">
              <a:off x="3143491" y="2067374"/>
              <a:ext cx="214519" cy="21329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Düz Ok Bağlayıcısı"/>
            <p:cNvCxnSpPr/>
            <p:nvPr/>
          </p:nvCxnSpPr>
          <p:spPr>
            <a:xfrm>
              <a:off x="6216988" y="1853804"/>
              <a:ext cx="284391" cy="21451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Düz Ok Bağlayıcısı"/>
            <p:cNvCxnSpPr/>
            <p:nvPr/>
          </p:nvCxnSpPr>
          <p:spPr>
            <a:xfrm rot="16200000" flipV="1">
              <a:off x="3074182" y="5207218"/>
              <a:ext cx="287268" cy="2843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Düz Ok Bağlayıcısı"/>
            <p:cNvCxnSpPr/>
            <p:nvPr/>
          </p:nvCxnSpPr>
          <p:spPr>
            <a:xfrm rot="5400000">
              <a:off x="6568989" y="5212222"/>
              <a:ext cx="214517" cy="21329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1 Başlık"/>
          <p:cNvSpPr>
            <a:spLocks noGrp="1"/>
          </p:cNvSpPr>
          <p:nvPr>
            <p:ph type="title"/>
          </p:nvPr>
        </p:nvSpPr>
        <p:spPr>
          <a:xfrm>
            <a:off x="500034" y="4286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BAĞIMLILIĞIN GELİŞİMİ</a:t>
            </a:r>
          </a:p>
        </p:txBody>
      </p:sp>
      <p:grpSp>
        <p:nvGrpSpPr>
          <p:cNvPr id="3" name="25 Grup"/>
          <p:cNvGrpSpPr>
            <a:grpSpLocks/>
          </p:cNvGrpSpPr>
          <p:nvPr/>
        </p:nvGrpSpPr>
        <p:grpSpPr bwMode="auto">
          <a:xfrm>
            <a:off x="571500" y="3275013"/>
            <a:ext cx="3500438" cy="1285875"/>
            <a:chOff x="642910" y="2071678"/>
            <a:chExt cx="3500462" cy="1285884"/>
          </a:xfrm>
          <a:solidFill>
            <a:srgbClr val="FF0000"/>
          </a:solidFill>
        </p:grpSpPr>
        <p:sp>
          <p:nvSpPr>
            <p:cNvPr id="8" name="7 Aşağı Ok Belirtme Çizgisi"/>
            <p:cNvSpPr/>
            <p:nvPr/>
          </p:nvSpPr>
          <p:spPr>
            <a:xfrm>
              <a:off x="642910" y="2071678"/>
              <a:ext cx="3500462" cy="1285884"/>
            </a:xfrm>
            <a:prstGeom prst="downArrow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“</a:t>
              </a:r>
            </a:p>
          </p:txBody>
        </p:sp>
        <p:sp>
          <p:nvSpPr>
            <p:cNvPr id="13333" name="2 Metin kutusu"/>
            <p:cNvSpPr txBox="1">
              <a:spLocks noChangeArrowheads="1"/>
            </p:cNvSpPr>
            <p:nvPr/>
          </p:nvSpPr>
          <p:spPr bwMode="auto">
            <a:xfrm>
              <a:off x="785786" y="2273850"/>
              <a:ext cx="3058851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Bookman Old Style" pitchFamily="18" charset="0"/>
                </a:rPr>
                <a:t>Bir kereden bir şey olmaz</a:t>
              </a:r>
            </a:p>
          </p:txBody>
        </p:sp>
      </p:grpSp>
      <p:grpSp>
        <p:nvGrpSpPr>
          <p:cNvPr id="4" name="31 Grup"/>
          <p:cNvGrpSpPr>
            <a:grpSpLocks/>
          </p:cNvGrpSpPr>
          <p:nvPr/>
        </p:nvGrpSpPr>
        <p:grpSpPr bwMode="auto">
          <a:xfrm>
            <a:off x="571500" y="4703763"/>
            <a:ext cx="4000500" cy="857250"/>
            <a:chOff x="642910" y="3500438"/>
            <a:chExt cx="4000528" cy="857256"/>
          </a:xfrm>
        </p:grpSpPr>
        <p:sp>
          <p:nvSpPr>
            <p:cNvPr id="13" name="12 Sağ Ok Belirtme Çizgisi"/>
            <p:cNvSpPr/>
            <p:nvPr/>
          </p:nvSpPr>
          <p:spPr>
            <a:xfrm>
              <a:off x="642910" y="3500438"/>
              <a:ext cx="4000528" cy="857256"/>
            </a:xfrm>
            <a:prstGeom prst="rightArrowCallout">
              <a:avLst>
                <a:gd name="adj1" fmla="val 41162"/>
                <a:gd name="adj2" fmla="val 39545"/>
                <a:gd name="adj3" fmla="val 41162"/>
                <a:gd name="adj4" fmla="val 8748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3331" name="3 Metin kutusu"/>
            <p:cNvSpPr txBox="1">
              <a:spLocks noChangeArrowheads="1"/>
            </p:cNvSpPr>
            <p:nvPr/>
          </p:nvSpPr>
          <p:spPr bwMode="auto">
            <a:xfrm>
              <a:off x="714348" y="3714752"/>
              <a:ext cx="34243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>
                  <a:latin typeface="Bookman Old Style" pitchFamily="18" charset="0"/>
                </a:rPr>
                <a:t>Bir daha asla, bu son olacak</a:t>
              </a:r>
            </a:p>
          </p:txBody>
        </p:sp>
      </p:grpSp>
      <p:grpSp>
        <p:nvGrpSpPr>
          <p:cNvPr id="5" name="22 Grup"/>
          <p:cNvGrpSpPr>
            <a:grpSpLocks/>
          </p:cNvGrpSpPr>
          <p:nvPr/>
        </p:nvGrpSpPr>
        <p:grpSpPr bwMode="auto">
          <a:xfrm>
            <a:off x="5126038" y="2846388"/>
            <a:ext cx="3500437" cy="1285875"/>
            <a:chOff x="5198094" y="1631960"/>
            <a:chExt cx="3500462" cy="1285884"/>
          </a:xfrm>
        </p:grpSpPr>
        <p:sp>
          <p:nvSpPr>
            <p:cNvPr id="11" name="10 Aşağı Ok Belirtme Çizgisi"/>
            <p:cNvSpPr/>
            <p:nvPr/>
          </p:nvSpPr>
          <p:spPr>
            <a:xfrm flipV="1">
              <a:off x="5198094" y="1631960"/>
              <a:ext cx="3500462" cy="1285884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3329" name="5 Metin kutusu"/>
            <p:cNvSpPr txBox="1">
              <a:spLocks noChangeArrowheads="1"/>
            </p:cNvSpPr>
            <p:nvPr/>
          </p:nvSpPr>
          <p:spPr bwMode="auto">
            <a:xfrm>
              <a:off x="5500694" y="2346340"/>
              <a:ext cx="28344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>
                  <a:latin typeface="Bookman Old Style" pitchFamily="18" charset="0"/>
                </a:rPr>
                <a:t>Bırakmam lazım ama…</a:t>
              </a:r>
            </a:p>
          </p:txBody>
        </p:sp>
      </p:grpSp>
      <p:grpSp>
        <p:nvGrpSpPr>
          <p:cNvPr id="6" name="23 Grup"/>
          <p:cNvGrpSpPr>
            <a:grpSpLocks/>
          </p:cNvGrpSpPr>
          <p:nvPr/>
        </p:nvGrpSpPr>
        <p:grpSpPr bwMode="auto">
          <a:xfrm>
            <a:off x="4625975" y="1857375"/>
            <a:ext cx="4017963" cy="857250"/>
            <a:chOff x="4698028" y="642918"/>
            <a:chExt cx="4017376" cy="857256"/>
          </a:xfrm>
        </p:grpSpPr>
        <p:sp>
          <p:nvSpPr>
            <p:cNvPr id="15" name="14 Sağ Ok Belirtme Çizgisi"/>
            <p:cNvSpPr/>
            <p:nvPr/>
          </p:nvSpPr>
          <p:spPr>
            <a:xfrm flipH="1">
              <a:off x="4698028" y="642918"/>
              <a:ext cx="3999916" cy="857256"/>
            </a:xfrm>
            <a:prstGeom prst="rightArrowCallout">
              <a:avLst>
                <a:gd name="adj1" fmla="val 41162"/>
                <a:gd name="adj2" fmla="val 39545"/>
                <a:gd name="adj3" fmla="val 41162"/>
                <a:gd name="adj4" fmla="val 8748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3327" name="6 Metin kutusu"/>
            <p:cNvSpPr txBox="1">
              <a:spLocks noChangeArrowheads="1"/>
            </p:cNvSpPr>
            <p:nvPr/>
          </p:nvSpPr>
          <p:spPr bwMode="auto">
            <a:xfrm>
              <a:off x="5198094" y="857232"/>
              <a:ext cx="35173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>
                  <a:latin typeface="Bookman Old Style" pitchFamily="18" charset="0"/>
                </a:rPr>
                <a:t>Bıraktım, bir daha başlamam</a:t>
              </a:r>
            </a:p>
          </p:txBody>
        </p:sp>
      </p:grpSp>
      <p:grpSp>
        <p:nvGrpSpPr>
          <p:cNvPr id="7" name="24 Grup"/>
          <p:cNvGrpSpPr>
            <a:grpSpLocks/>
          </p:cNvGrpSpPr>
          <p:nvPr/>
        </p:nvGrpSpPr>
        <p:grpSpPr bwMode="auto">
          <a:xfrm>
            <a:off x="571500" y="1857375"/>
            <a:ext cx="3500438" cy="1285875"/>
            <a:chOff x="642910" y="714356"/>
            <a:chExt cx="3500462" cy="1285884"/>
          </a:xfrm>
        </p:grpSpPr>
        <p:sp>
          <p:nvSpPr>
            <p:cNvPr id="19" name="18 Aşağı Ok Belirtme Çizgisi"/>
            <p:cNvSpPr/>
            <p:nvPr/>
          </p:nvSpPr>
          <p:spPr>
            <a:xfrm>
              <a:off x="642910" y="714356"/>
              <a:ext cx="3500462" cy="1285884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/>
                <a:t>“</a:t>
              </a:r>
            </a:p>
          </p:txBody>
        </p:sp>
        <p:sp>
          <p:nvSpPr>
            <p:cNvPr id="13325" name="19 Metin kutusu"/>
            <p:cNvSpPr txBox="1">
              <a:spLocks noChangeArrowheads="1"/>
            </p:cNvSpPr>
            <p:nvPr/>
          </p:nvSpPr>
          <p:spPr bwMode="auto">
            <a:xfrm>
              <a:off x="1146204" y="916528"/>
              <a:ext cx="2425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>
                  <a:latin typeface="Bookman Old Style" pitchFamily="18" charset="0"/>
                </a:rPr>
                <a:t>Belki kullanabilirim</a:t>
              </a:r>
            </a:p>
          </p:txBody>
        </p:sp>
      </p:grpSp>
      <p:grpSp>
        <p:nvGrpSpPr>
          <p:cNvPr id="9" name="21 Grup"/>
          <p:cNvGrpSpPr>
            <a:grpSpLocks/>
          </p:cNvGrpSpPr>
          <p:nvPr/>
        </p:nvGrpSpPr>
        <p:grpSpPr bwMode="auto">
          <a:xfrm>
            <a:off x="5143500" y="4275138"/>
            <a:ext cx="3500438" cy="1285875"/>
            <a:chOff x="5214942" y="3929066"/>
            <a:chExt cx="3500462" cy="1285884"/>
          </a:xfrm>
        </p:grpSpPr>
        <p:sp>
          <p:nvSpPr>
            <p:cNvPr id="21" name="20 Aşağı Ok Belirtme Çizgisi"/>
            <p:cNvSpPr/>
            <p:nvPr/>
          </p:nvSpPr>
          <p:spPr>
            <a:xfrm flipV="1">
              <a:off x="5214942" y="3929066"/>
              <a:ext cx="3500462" cy="1285884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  <p:sp>
          <p:nvSpPr>
            <p:cNvPr id="13323" name="4 Metin kutusu"/>
            <p:cNvSpPr txBox="1">
              <a:spLocks noChangeArrowheads="1"/>
            </p:cNvSpPr>
            <p:nvPr/>
          </p:nvSpPr>
          <p:spPr bwMode="auto">
            <a:xfrm>
              <a:off x="5715008" y="4643446"/>
              <a:ext cx="23679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dirty="0">
                  <a:latin typeface="Bookman Old Style" pitchFamily="18" charset="0"/>
                </a:rPr>
                <a:t>Ben bağımlı olmam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3918" y="371476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Sigarayı bırakmak çok kolaydır, </a:t>
            </a:r>
            <a:br>
              <a:rPr lang="tr-TR" dirty="0" smtClean="0"/>
            </a:br>
            <a:r>
              <a:rPr lang="tr-TR" dirty="0" smtClean="0"/>
              <a:t>tam 100 defa bıraktım…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				</a:t>
            </a:r>
            <a:r>
              <a:rPr lang="tr-TR" dirty="0" err="1" smtClean="0"/>
              <a:t>Bernard</a:t>
            </a:r>
            <a:r>
              <a:rPr lang="tr-TR" dirty="0" smtClean="0"/>
              <a:t> SHAW</a:t>
            </a:r>
            <a:endParaRPr lang="tr-TR" dirty="0"/>
          </a:p>
        </p:txBody>
      </p:sp>
      <p:pic>
        <p:nvPicPr>
          <p:cNvPr id="4" name="Picture 2" descr="C:\Users\aidata\Desktop\stick_figure_check_cancel_md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2786081" cy="2786082"/>
          </a:xfrm>
          <a:prstGeom prst="rect">
            <a:avLst/>
          </a:prstGeom>
          <a:noFill/>
        </p:spPr>
      </p:pic>
      <p:pic>
        <p:nvPicPr>
          <p:cNvPr id="6" name="5 Resim" descr="C:\Users\aidata\Desktop\IVIR ZIVIR\amatem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357826"/>
            <a:ext cx="1071570" cy="128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2134</TotalTime>
  <Words>828</Words>
  <Application>Microsoft Office PowerPoint</Application>
  <PresentationFormat>Ekran Gösterisi (4:3)</PresentationFormat>
  <Paragraphs>271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Akış</vt:lpstr>
      <vt:lpstr>   MERSİN AMATEM                               ALKOL VE UYUŞTURUCU MADDE BAĞIMLILIĞI</vt:lpstr>
      <vt:lpstr>BAĞIMLILIK NEDİR? </vt:lpstr>
      <vt:lpstr>Bağımlılık kriterleri</vt:lpstr>
      <vt:lpstr>KİMLER BAĞIMLI OLUR?</vt:lpstr>
      <vt:lpstr>PowerPoint Sunusu</vt:lpstr>
      <vt:lpstr>NE KADAR SÜREDE KİŞİ BAĞIMLI OLUR?</vt:lpstr>
      <vt:lpstr>BAĞIMLILIK TAMAMEN İYİLEŞİR Mİ?</vt:lpstr>
      <vt:lpstr>BAĞIMLILIĞIN GELİŞİMİ</vt:lpstr>
      <vt:lpstr>Sigarayı bırakmak çok kolaydır,  tam 100 defa bıraktım…       Bernard SHAW</vt:lpstr>
      <vt:lpstr>BAĞIMLILIK YAPICI MADDELER</vt:lpstr>
      <vt:lpstr>Uçucu Maddeler</vt:lpstr>
      <vt:lpstr>Uçucu Maddeler Kullanımı Sonucunda</vt:lpstr>
      <vt:lpstr>Alkolün Etkileri</vt:lpstr>
      <vt:lpstr>Esrar</vt:lpstr>
      <vt:lpstr>Esrar kullanımının sonuçları</vt:lpstr>
      <vt:lpstr>Bonzai</vt:lpstr>
      <vt:lpstr>Bonzai Kullanımının sonuçları</vt:lpstr>
      <vt:lpstr>Opiyatlar</vt:lpstr>
      <vt:lpstr>Eroin</vt:lpstr>
      <vt:lpstr>Eroin Kullanımının sonuçları</vt:lpstr>
      <vt:lpstr>Kokain</vt:lpstr>
      <vt:lpstr>Kokain kullanımının sonuçları</vt:lpstr>
      <vt:lpstr>Kokain kullanımının yarattığı sonuçlar</vt:lpstr>
      <vt:lpstr>Extacy</vt:lpstr>
      <vt:lpstr>Ekstazi</vt:lpstr>
      <vt:lpstr>Uzun süre ekstazi kullananlarda…</vt:lpstr>
      <vt:lpstr>PowerPoint Sunusu</vt:lpstr>
      <vt:lpstr>KİMLER UYUŞTURUCU MADDE KULLANIYOR?</vt:lpstr>
      <vt:lpstr>PowerPoint Sunusu</vt:lpstr>
      <vt:lpstr>PowerPoint Sunusu</vt:lpstr>
      <vt:lpstr>Gençler nasıl madde kullanımına başlar?</vt:lpstr>
      <vt:lpstr>Madde kullanımına başlayan kişi nasıl anlaşılır?</vt:lpstr>
      <vt:lpstr>BİR KEREDEN BİR ŞEY OLMAZ DEMENİN MALİYETİ ;</vt:lpstr>
      <vt:lpstr>PowerPoint Sunusu</vt:lpstr>
      <vt:lpstr>UNUTMAYIN</vt:lpstr>
      <vt:lpstr>PowerPoint Sunusu</vt:lpstr>
      <vt:lpstr>AMATEM İLETİŞİM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Gökhan TATLI</dc:creator>
  <cp:lastModifiedBy>Ali SUNA</cp:lastModifiedBy>
  <cp:revision>294</cp:revision>
  <dcterms:created xsi:type="dcterms:W3CDTF">2017-02-21T09:30:19Z</dcterms:created>
  <dcterms:modified xsi:type="dcterms:W3CDTF">2020-02-07T08:07:48Z</dcterms:modified>
</cp:coreProperties>
</file>