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Calibri" pitchFamily="34" charset="0"/>
              </a:rPr>
              <a:t>Amfetamin &amp; Met-Amfetamin</a:t>
            </a:r>
            <a:endParaRPr lang="tr-TR" sz="4000" b="1" dirty="0">
              <a:latin typeface="Calibri" pitchFamily="34" charset="0"/>
            </a:endParaRPr>
          </a:p>
        </p:txBody>
      </p:sp>
      <p:pic>
        <p:nvPicPr>
          <p:cNvPr id="4" name="3 İçerik Yer Tutucusu" descr="met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5400600" cy="4114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Methamphetamine-and-amphetami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37" y="2167626"/>
            <a:ext cx="3638191" cy="3925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>
          <a:xfrm>
            <a:off x="4139952" y="1881336"/>
            <a:ext cx="684076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1887 : Amfetamin</a:t>
            </a:r>
          </a:p>
          <a:p>
            <a:r>
              <a:rPr lang="tr-TR" dirty="0" smtClean="0"/>
              <a:t>1893: Met –amfetamin toz</a:t>
            </a:r>
          </a:p>
          <a:p>
            <a:r>
              <a:rPr lang="tr-TR" dirty="0" smtClean="0"/>
              <a:t>1918 : Met-amfetamin kristal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Kristal</a:t>
            </a:r>
          </a:p>
          <a:p>
            <a:r>
              <a:rPr lang="tr-TR" dirty="0" smtClean="0"/>
              <a:t>Met</a:t>
            </a:r>
          </a:p>
          <a:p>
            <a:r>
              <a:rPr lang="tr-TR" dirty="0" smtClean="0"/>
              <a:t>Ateş-Buz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Calibri" pitchFamily="34" charset="0"/>
              </a:rPr>
              <a:t>Amfetamin &amp; Met-Amfetamin</a:t>
            </a:r>
            <a:endParaRPr lang="tr-TR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</a:rPr>
              <a:t>MSS üzerinde </a:t>
            </a:r>
            <a:r>
              <a:rPr lang="tr-TR" b="1" dirty="0" smtClean="0">
                <a:latin typeface="Calibri" pitchFamily="34" charset="0"/>
              </a:rPr>
              <a:t>uyarıcı</a:t>
            </a:r>
            <a:r>
              <a:rPr lang="tr-TR" dirty="0" smtClean="0">
                <a:latin typeface="Calibri" pitchFamily="34" charset="0"/>
              </a:rPr>
              <a:t> sentetik maddeler</a:t>
            </a:r>
          </a:p>
          <a:p>
            <a:r>
              <a:rPr lang="tr-TR" dirty="0" smtClean="0">
                <a:latin typeface="Calibri" pitchFamily="34" charset="0"/>
              </a:rPr>
              <a:t>Ağızdan alınabilir burundan çekilebilir damardan kullanılabilir sigara gibi içilebilir</a:t>
            </a:r>
          </a:p>
          <a:p>
            <a:r>
              <a:rPr lang="tr-TR" dirty="0" err="1" smtClean="0">
                <a:latin typeface="Calibri" pitchFamily="34" charset="0"/>
              </a:rPr>
              <a:t>Metamfetamin</a:t>
            </a:r>
            <a:r>
              <a:rPr lang="tr-TR" dirty="0" smtClean="0">
                <a:latin typeface="Calibri" pitchFamily="34" charset="0"/>
              </a:rPr>
              <a:t> daha güçlü  ve daha uzun etkili</a:t>
            </a:r>
          </a:p>
          <a:p>
            <a:r>
              <a:rPr lang="tr-TR" dirty="0" smtClean="0">
                <a:latin typeface="Calibri" pitchFamily="34" charset="0"/>
              </a:rPr>
              <a:t>Hızlı bağımlılık yapar</a:t>
            </a:r>
          </a:p>
          <a:p>
            <a:r>
              <a:rPr lang="tr-TR" dirty="0" smtClean="0">
                <a:latin typeface="Calibri" pitchFamily="34" charset="0"/>
              </a:rPr>
              <a:t>Ciddi ruhsal hastalıklar yapar 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Calibri" pitchFamily="34" charset="0"/>
              </a:rPr>
              <a:t>Amfetamin &amp; Met-Amfetamin</a:t>
            </a:r>
            <a:endParaRPr lang="tr-TR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28600"/>
            <a:ext cx="10656096" cy="990600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Calibri" pitchFamily="34" charset="0"/>
              </a:rPr>
              <a:t>Amfetamin &amp; Met-amfetamin Klinik Etkileri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</a:rPr>
              <a:t>Mutluluk </a:t>
            </a:r>
          </a:p>
          <a:p>
            <a:r>
              <a:rPr lang="tr-TR" dirty="0" smtClean="0">
                <a:latin typeface="Calibri" pitchFamily="34" charset="0"/>
              </a:rPr>
              <a:t>Dikkat ve Performansta Artış</a:t>
            </a:r>
          </a:p>
          <a:p>
            <a:r>
              <a:rPr lang="tr-TR" dirty="0" smtClean="0">
                <a:latin typeface="Calibri" pitchFamily="34" charset="0"/>
              </a:rPr>
              <a:t>Yorgunluk ve İştahta Azalma</a:t>
            </a:r>
          </a:p>
          <a:p>
            <a:r>
              <a:rPr lang="tr-TR" dirty="0" smtClean="0">
                <a:latin typeface="Calibri" pitchFamily="34" charset="0"/>
              </a:rPr>
              <a:t>Güven Artışı  </a:t>
            </a:r>
            <a:r>
              <a:rPr lang="tr-TR" dirty="0" err="1" smtClean="0">
                <a:latin typeface="Calibri" pitchFamily="34" charset="0"/>
              </a:rPr>
              <a:t>Hiperaktivite</a:t>
            </a:r>
            <a:endParaRPr lang="tr-TR" dirty="0" smtClean="0">
              <a:latin typeface="Calibri" pitchFamily="34" charset="0"/>
            </a:endParaRPr>
          </a:p>
          <a:p>
            <a:r>
              <a:rPr lang="tr-TR" dirty="0" err="1" smtClean="0">
                <a:latin typeface="Calibri" pitchFamily="34" charset="0"/>
              </a:rPr>
              <a:t>Psikotik</a:t>
            </a:r>
            <a:r>
              <a:rPr lang="tr-TR" dirty="0" smtClean="0">
                <a:latin typeface="Calibri" pitchFamily="34" charset="0"/>
              </a:rPr>
              <a:t> Belirtiler</a:t>
            </a:r>
          </a:p>
          <a:p>
            <a:r>
              <a:rPr lang="tr-TR" dirty="0" smtClean="0">
                <a:latin typeface="Calibri" pitchFamily="34" charset="0"/>
              </a:rPr>
              <a:t>Şiddet Davranışları</a:t>
            </a:r>
          </a:p>
          <a:p>
            <a:r>
              <a:rPr lang="tr-TR" dirty="0" smtClean="0">
                <a:latin typeface="Calibri" pitchFamily="34" charset="0"/>
              </a:rPr>
              <a:t>Saldırganlık</a:t>
            </a:r>
          </a:p>
          <a:p>
            <a:endParaRPr lang="tr-T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</a:rPr>
              <a:t>Yüz Kızarması Solgunluk </a:t>
            </a:r>
            <a:r>
              <a:rPr lang="tr-TR" dirty="0" err="1" smtClean="0">
                <a:latin typeface="Calibri" pitchFamily="34" charset="0"/>
              </a:rPr>
              <a:t>Siyanoz</a:t>
            </a:r>
            <a:endParaRPr lang="tr-TR" dirty="0" smtClean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Ateş </a:t>
            </a:r>
            <a:r>
              <a:rPr lang="tr-TR" dirty="0" err="1" smtClean="0">
                <a:latin typeface="Calibri" pitchFamily="34" charset="0"/>
              </a:rPr>
              <a:t>Başağrısı</a:t>
            </a:r>
            <a:endParaRPr lang="tr-TR" dirty="0" smtClean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Bulantı Kusma </a:t>
            </a:r>
            <a:r>
              <a:rPr lang="tr-TR" dirty="0" err="1" smtClean="0">
                <a:latin typeface="Calibri" pitchFamily="34" charset="0"/>
              </a:rPr>
              <a:t>İskemik</a:t>
            </a:r>
            <a:r>
              <a:rPr lang="tr-TR" dirty="0" smtClean="0">
                <a:latin typeface="Calibri" pitchFamily="34" charset="0"/>
              </a:rPr>
              <a:t> Kolit</a:t>
            </a:r>
          </a:p>
          <a:p>
            <a:r>
              <a:rPr lang="tr-TR" dirty="0" err="1" smtClean="0">
                <a:latin typeface="Calibri" pitchFamily="34" charset="0"/>
              </a:rPr>
              <a:t>Tetani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Konvulsiyon</a:t>
            </a:r>
            <a:r>
              <a:rPr lang="tr-TR" dirty="0" smtClean="0">
                <a:latin typeface="Calibri" pitchFamily="34" charset="0"/>
              </a:rPr>
              <a:t> Tremor </a:t>
            </a:r>
            <a:r>
              <a:rPr lang="tr-TR" dirty="0" err="1" smtClean="0">
                <a:latin typeface="Calibri" pitchFamily="34" charset="0"/>
              </a:rPr>
              <a:t>Ataksi</a:t>
            </a:r>
            <a:r>
              <a:rPr lang="tr-TR" dirty="0" smtClean="0">
                <a:latin typeface="Calibri" pitchFamily="34" charset="0"/>
              </a:rPr>
              <a:t> İnme</a:t>
            </a:r>
          </a:p>
          <a:p>
            <a:r>
              <a:rPr lang="tr-TR" dirty="0" smtClean="0">
                <a:latin typeface="Calibri" pitchFamily="34" charset="0"/>
              </a:rPr>
              <a:t>Taşikardi Nefes Darlığı </a:t>
            </a:r>
            <a:r>
              <a:rPr lang="tr-TR" dirty="0" err="1" smtClean="0">
                <a:latin typeface="Calibri" pitchFamily="34" charset="0"/>
              </a:rPr>
              <a:t>Miyokard</a:t>
            </a:r>
            <a:r>
              <a:rPr lang="tr-TR" dirty="0" smtClean="0">
                <a:latin typeface="Calibri" pitchFamily="34" charset="0"/>
              </a:rPr>
              <a:t> enfarktüsü</a:t>
            </a:r>
          </a:p>
          <a:p>
            <a:r>
              <a:rPr lang="tr-TR" dirty="0" smtClean="0">
                <a:latin typeface="Calibri" pitchFamily="34" charset="0"/>
              </a:rPr>
              <a:t>Koma Ölüm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179512" y="228600"/>
            <a:ext cx="1065609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Amfetamin &amp; Met-Amfetamin Klinik Etkileri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8160"/>
            <a:ext cx="9792000" cy="990600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latin typeface="Calibri" pitchFamily="34" charset="0"/>
              </a:rPr>
              <a:t>Amfetamin &amp; Met-Amfetamin Yoksunluk Bulguları</a:t>
            </a:r>
            <a:endParaRPr lang="tr-TR" sz="32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Calibri" pitchFamily="34" charset="0"/>
              </a:rPr>
              <a:t>Depresyon Yorgunluk aşırı uyku</a:t>
            </a:r>
          </a:p>
          <a:p>
            <a:r>
              <a:rPr lang="tr-TR" sz="2800" dirty="0" smtClean="0">
                <a:latin typeface="Calibri" pitchFamily="34" charset="0"/>
              </a:rPr>
              <a:t>Sinirlilik Saldırganlık</a:t>
            </a:r>
          </a:p>
          <a:p>
            <a:r>
              <a:rPr lang="tr-TR" sz="2800" dirty="0" smtClean="0">
                <a:latin typeface="Calibri" pitchFamily="34" charset="0"/>
              </a:rPr>
              <a:t>Madde İçin ciddi aşerme</a:t>
            </a:r>
          </a:p>
          <a:p>
            <a:r>
              <a:rPr lang="tr-TR" sz="2800" dirty="0" smtClean="0">
                <a:latin typeface="Calibri" pitchFamily="34" charset="0"/>
              </a:rPr>
              <a:t>Titreme Terleme Kas Krampları</a:t>
            </a:r>
          </a:p>
          <a:p>
            <a:r>
              <a:rPr lang="tr-TR" sz="2800" dirty="0" smtClean="0">
                <a:latin typeface="Calibri" pitchFamily="34" charset="0"/>
              </a:rPr>
              <a:t>Baş ağrısı mide krampları</a:t>
            </a:r>
          </a:p>
          <a:p>
            <a:r>
              <a:rPr lang="tr-TR" sz="2800" dirty="0" smtClean="0">
                <a:latin typeface="Calibri" pitchFamily="34" charset="0"/>
              </a:rPr>
              <a:t>İntihar düşünceleri  ve davranışı</a:t>
            </a:r>
          </a:p>
          <a:p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Calibri" pitchFamily="34" charset="0"/>
              </a:rPr>
              <a:t>Tedavi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Calibri" pitchFamily="34" charset="0"/>
              </a:rPr>
              <a:t>En az 3 hafta yatış </a:t>
            </a:r>
          </a:p>
          <a:p>
            <a:r>
              <a:rPr lang="tr-TR" sz="2800" dirty="0" smtClean="0">
                <a:latin typeface="Calibri" pitchFamily="34" charset="0"/>
              </a:rPr>
              <a:t>7-14 günlerde aşerme çok yoğun</a:t>
            </a:r>
          </a:p>
          <a:p>
            <a:r>
              <a:rPr lang="tr-TR" sz="2800" dirty="0" smtClean="0">
                <a:latin typeface="Calibri" pitchFamily="34" charset="0"/>
              </a:rPr>
              <a:t>Onaylanmış bir ilaç yok</a:t>
            </a:r>
          </a:p>
          <a:p>
            <a:r>
              <a:rPr lang="tr-TR" sz="2800" dirty="0" err="1" smtClean="0">
                <a:latin typeface="Calibri" pitchFamily="34" charset="0"/>
              </a:rPr>
              <a:t>Semptomatik</a:t>
            </a:r>
            <a:r>
              <a:rPr lang="tr-TR" sz="2800" dirty="0" smtClean="0">
                <a:latin typeface="Calibri" pitchFamily="34" charset="0"/>
              </a:rPr>
              <a:t> tedavi</a:t>
            </a:r>
            <a:endParaRPr lang="tr-TR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Calibri" pitchFamily="34" charset="0"/>
              </a:rPr>
              <a:t>Epidemiyoloji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741512"/>
            <a:ext cx="8153400" cy="4495800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</a:rPr>
              <a:t>Çek Cumhuriyeti Slovakya tarihsel olarak  yaygın</a:t>
            </a:r>
          </a:p>
          <a:p>
            <a:r>
              <a:rPr lang="tr-TR" dirty="0" smtClean="0">
                <a:latin typeface="Calibri" pitchFamily="34" charset="0"/>
              </a:rPr>
              <a:t>Almanya Kıbrıs İspanya’da kullanımında artış</a:t>
            </a:r>
          </a:p>
          <a:p>
            <a:r>
              <a:rPr lang="tr-TR" dirty="0" smtClean="0">
                <a:latin typeface="Calibri" pitchFamily="34" charset="0"/>
              </a:rPr>
              <a:t>Türkiye’de Yaygınlığı  Bilinmiyor</a:t>
            </a:r>
          </a:p>
          <a:p>
            <a:r>
              <a:rPr lang="tr-TR" dirty="0" smtClean="0">
                <a:latin typeface="Calibri" pitchFamily="34" charset="0"/>
              </a:rPr>
              <a:t>Sınırlı Araştırmada bölgesel  artış belirgin</a:t>
            </a:r>
          </a:p>
          <a:p>
            <a:r>
              <a:rPr lang="tr-TR" dirty="0" smtClean="0">
                <a:latin typeface="Calibri" pitchFamily="34" charset="0"/>
              </a:rPr>
              <a:t>Klinik gözlem artış mevcut</a:t>
            </a:r>
          </a:p>
          <a:p>
            <a:endParaRPr lang="tr-TR" dirty="0" smtClean="0">
              <a:latin typeface="Calibri" pitchFamily="34" charset="0"/>
            </a:endParaRPr>
          </a:p>
          <a:p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Calibri" pitchFamily="34" charset="0"/>
              </a:rPr>
              <a:t>Epidemiyoloji</a:t>
            </a:r>
            <a:endParaRPr lang="tr-TR" sz="36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2648" y="1885528"/>
            <a:ext cx="8153400" cy="4495800"/>
          </a:xfrm>
        </p:spPr>
        <p:txBody>
          <a:bodyPr/>
          <a:lstStyle/>
          <a:p>
            <a:pPr algn="ctr">
              <a:buNone/>
            </a:pPr>
            <a:r>
              <a:rPr lang="tr-TR" dirty="0" smtClean="0">
                <a:latin typeface="Calibri" pitchFamily="34" charset="0"/>
              </a:rPr>
              <a:t>Mersin AMATEM</a:t>
            </a:r>
          </a:p>
          <a:p>
            <a:pPr algn="ctr">
              <a:buNone/>
            </a:pPr>
            <a:endParaRPr lang="tr-TR" dirty="0" smtClean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Opioid kullanım bozukluğu :  %72.0</a:t>
            </a:r>
          </a:p>
          <a:p>
            <a:r>
              <a:rPr lang="tr-TR" dirty="0" smtClean="0">
                <a:latin typeface="Calibri" pitchFamily="34" charset="0"/>
              </a:rPr>
              <a:t>Alkol kullanım bozukluğu    :  %12.8</a:t>
            </a:r>
          </a:p>
          <a:p>
            <a:r>
              <a:rPr lang="tr-TR" dirty="0" smtClean="0">
                <a:latin typeface="Calibri" pitchFamily="34" charset="0"/>
              </a:rPr>
              <a:t>Esrar kullanım bozukluğu     : %6.8</a:t>
            </a:r>
          </a:p>
          <a:p>
            <a:r>
              <a:rPr lang="tr-TR" dirty="0" smtClean="0">
                <a:latin typeface="Calibri" pitchFamily="34" charset="0"/>
              </a:rPr>
              <a:t>Kokain kullanım bozukluğu   : %0.8</a:t>
            </a:r>
          </a:p>
          <a:p>
            <a:r>
              <a:rPr lang="tr-TR" dirty="0" smtClean="0">
                <a:latin typeface="Calibri" pitchFamily="34" charset="0"/>
              </a:rPr>
              <a:t>Met-Amfetamin kullanım bozukluğu : %3.4</a:t>
            </a:r>
          </a:p>
          <a:p>
            <a:pPr algn="ctr">
              <a:buNone/>
            </a:pPr>
            <a:endParaRPr lang="tr-TR" dirty="0" smtClean="0">
              <a:latin typeface="Calibri" pitchFamily="34" charset="0"/>
            </a:endParaRPr>
          </a:p>
          <a:p>
            <a:pPr algn="ctr"/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709</TotalTime>
  <Words>203</Words>
  <Application>Microsoft Office PowerPoint</Application>
  <PresentationFormat>Ekran Gösterisi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Ortalama</vt:lpstr>
      <vt:lpstr>Amfetamin &amp; Met-Amfetamin</vt:lpstr>
      <vt:lpstr>Amfetamin &amp; Met-Amfetamin</vt:lpstr>
      <vt:lpstr>Amfetamin &amp; Met-Amfetamin</vt:lpstr>
      <vt:lpstr>Amfetamin &amp; Met-amfetamin Klinik Etkileri</vt:lpstr>
      <vt:lpstr>PowerPoint Sunusu</vt:lpstr>
      <vt:lpstr>Amfetamin &amp; Met-Amfetamin Yoksunluk Bulguları</vt:lpstr>
      <vt:lpstr>Tedavi</vt:lpstr>
      <vt:lpstr>Epidemiyoloji</vt:lpstr>
      <vt:lpstr>Epidemiyoloji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AMATEM FAALİYET RAPORU</dc:title>
  <dc:creator>OGUZHAN DOGAN</dc:creator>
  <cp:lastModifiedBy>Ali SUNA</cp:lastModifiedBy>
  <cp:revision>69</cp:revision>
  <dcterms:created xsi:type="dcterms:W3CDTF">2020-01-10T14:25:28Z</dcterms:created>
  <dcterms:modified xsi:type="dcterms:W3CDTF">2020-02-07T08:06:57Z</dcterms:modified>
</cp:coreProperties>
</file>