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0" r:id="rId4"/>
    <p:sldId id="291" r:id="rId5"/>
    <p:sldId id="292" r:id="rId6"/>
    <p:sldId id="262" r:id="rId7"/>
    <p:sldId id="287" r:id="rId8"/>
    <p:sldId id="288" r:id="rId9"/>
    <p:sldId id="289" r:id="rId10"/>
    <p:sldId id="290" r:id="rId11"/>
    <p:sldId id="268" r:id="rId12"/>
    <p:sldId id="286" r:id="rId13"/>
    <p:sldId id="285" r:id="rId14"/>
    <p:sldId id="25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30" autoAdjust="0"/>
    <p:restoredTop sz="94674"/>
  </p:normalViewPr>
  <p:slideViewPr>
    <p:cSldViewPr>
      <p:cViewPr varScale="1">
        <p:scale>
          <a:sx n="50" d="100"/>
          <a:sy n="50" d="100"/>
        </p:scale>
        <p:origin x="-104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A4227-6387-4474-8A08-9C9289FBD61A}" type="datetimeFigureOut">
              <a:rPr lang="tr-TR" smtClean="0"/>
              <a:pPr/>
              <a:t>27.11.2016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420A8-2CCC-49C0-B7E9-11E036DD2E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3291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20A8-2CCC-49C0-B7E9-11E036DD2ED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6315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691680" y="6381328"/>
            <a:ext cx="5976664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65125"/>
          </a:xfrm>
        </p:spPr>
        <p:txBody>
          <a:bodyPr/>
          <a:lstStyle/>
          <a:p>
            <a:fld id="{8E1C2636-AE3E-43A4-A16F-CF926FEA9C0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Başlık Yer Tutucusu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97666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Metin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8896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427538" y="1557338"/>
            <a:ext cx="3600846" cy="3959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27584" y="1557338"/>
            <a:ext cx="3457079" cy="3959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9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okulweb.meb.gov.tr/42/26/837763/image/meb_logo.gif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Tam boyutlu görseli göster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41" y="383763"/>
            <a:ext cx="889763" cy="84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97666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475656" y="6093296"/>
            <a:ext cx="6552728" cy="378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522548" y="6093296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2636-AE3E-43A4-A16F-CF926FEA9C03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8" name="Picture 1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61492"/>
            <a:ext cx="12603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7580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KAPSAYICI EĞİTİM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1331640" y="3501008"/>
            <a:ext cx="64008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Kapsayıcı Eğitimin Tanımı</a:t>
            </a:r>
          </a:p>
          <a:p>
            <a:pPr marL="0" indent="0">
              <a:buNone/>
            </a:pPr>
            <a:r>
              <a:rPr lang="tr-TR" dirty="0" smtClean="0"/>
              <a:t>Ayrımcılığa Neden Olan Faktörler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619672" y="6381328"/>
            <a:ext cx="5909592" cy="365125"/>
          </a:xfrm>
        </p:spPr>
        <p:txBody>
          <a:bodyPr/>
          <a:lstStyle/>
          <a:p>
            <a:r>
              <a:rPr lang="tr-TR" dirty="0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0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Ekonomik </a:t>
            </a:r>
            <a:r>
              <a:rPr lang="tr-TR" dirty="0" smtClean="0"/>
              <a:t>gerekçe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>
          <a:xfrm>
            <a:off x="4427538" y="1557338"/>
            <a:ext cx="4176910" cy="395922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T</a:t>
            </a:r>
            <a:r>
              <a:rPr lang="tr-TR" dirty="0" smtClean="0"/>
              <a:t>üm </a:t>
            </a:r>
            <a:r>
              <a:rPr lang="tr-TR" dirty="0"/>
              <a:t>öğrencilere bir arada eğitim veren okulların, farklı öğrenci grupları için farklı okulların kurulduğu daha karmaşık bir eğitim sistemine göre daha az maliyetli olmasıdır.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8" y="1847678"/>
            <a:ext cx="3457575" cy="3378544"/>
          </a:xfrm>
        </p:spPr>
      </p:pic>
    </p:spTree>
    <p:extLst>
      <p:ext uri="{BB962C8B-B14F-4D97-AF65-F5344CB8AC3E}">
        <p14:creationId xmlns="" xmlns:p14="http://schemas.microsoft.com/office/powerpoint/2010/main" val="347486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Kapsayıcı Eğitimin Boyutları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Kapsayıcı eğitimde aşağıdaki boyutlar arasında dinamik bir ilişki geliştirilmelidir. </a:t>
            </a:r>
          </a:p>
          <a:p>
            <a:r>
              <a:rPr lang="tr-TR" dirty="0" smtClean="0"/>
              <a:t>Eğitim politikaları</a:t>
            </a:r>
          </a:p>
          <a:p>
            <a:r>
              <a:rPr lang="tr-TR" dirty="0"/>
              <a:t>Ö</a:t>
            </a:r>
            <a:r>
              <a:rPr lang="tr-TR" dirty="0" smtClean="0"/>
              <a:t>ğretim programları</a:t>
            </a:r>
          </a:p>
          <a:p>
            <a:r>
              <a:rPr lang="tr-TR" dirty="0"/>
              <a:t>O</a:t>
            </a:r>
            <a:r>
              <a:rPr lang="tr-TR" dirty="0" smtClean="0"/>
              <a:t>kul kültürü</a:t>
            </a:r>
          </a:p>
          <a:p>
            <a:r>
              <a:rPr lang="tr-TR" dirty="0"/>
              <a:t>Ö</a:t>
            </a:r>
            <a:r>
              <a:rPr lang="tr-TR" dirty="0" smtClean="0"/>
              <a:t>ğretim uygulamaları </a:t>
            </a:r>
          </a:p>
          <a:p>
            <a:r>
              <a:rPr lang="tr-TR" dirty="0" smtClean="0"/>
              <a:t>Öğrenme ortamları </a:t>
            </a:r>
          </a:p>
        </p:txBody>
      </p:sp>
    </p:spTree>
    <p:extLst>
      <p:ext uri="{BB962C8B-B14F-4D97-AF65-F5344CB8AC3E}">
        <p14:creationId xmlns="" xmlns:p14="http://schemas.microsoft.com/office/powerpoint/2010/main" val="40352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Kapsayıcı Eğitimin Temel İlkeleri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dirty="0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12</a:t>
            </a:fld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1857364"/>
            <a:ext cx="3600450" cy="3288411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00034" y="1857364"/>
            <a:ext cx="5143536" cy="4214842"/>
          </a:xfrm>
        </p:spPr>
        <p:txBody>
          <a:bodyPr>
            <a:noAutofit/>
          </a:bodyPr>
          <a:lstStyle/>
          <a:p>
            <a:r>
              <a:rPr lang="tr-TR" sz="1800" dirty="0" smtClean="0"/>
              <a:t>Bütün çocuklara dönüşümlü olarak iyi olduğu yönünü ifade etme ve kullanma fırsatı verilmelidir.</a:t>
            </a:r>
          </a:p>
          <a:p>
            <a:r>
              <a:rPr lang="tr-TR" sz="1800" dirty="0" smtClean="0"/>
              <a:t>Yapılan uyarlamalar tüm öğrencilerin ihtiyacına yönelik olmalıdır.</a:t>
            </a:r>
          </a:p>
          <a:p>
            <a:r>
              <a:rPr lang="tr-TR" sz="1800" dirty="0" smtClean="0"/>
              <a:t>Güncel teknoloji etkin bir şekilde kullanılmalıdır.</a:t>
            </a:r>
          </a:p>
          <a:p>
            <a:r>
              <a:rPr lang="tr-TR" sz="1800" dirty="0" smtClean="0"/>
              <a:t>Kapsayıcılık sadece fiziksel bağlamda düşünülmemeli, bilişsel, sosyal, duyuşsal, eğitim uygulamaları bakımından da  gerçekleştirilmelidir.</a:t>
            </a:r>
          </a:p>
          <a:p>
            <a:r>
              <a:rPr lang="tr-TR" sz="1800" dirty="0" smtClean="0"/>
              <a:t>Öğrenciye yönelik düzenlemeler onu </a:t>
            </a:r>
            <a:r>
              <a:rPr lang="tr-TR" sz="1800" b="1" dirty="0" smtClean="0"/>
              <a:t>AYRIŞTIRMADAN</a:t>
            </a:r>
            <a:r>
              <a:rPr lang="tr-TR" sz="1800" dirty="0" smtClean="0"/>
              <a:t> yapılmalıdır.</a:t>
            </a:r>
          </a:p>
        </p:txBody>
      </p:sp>
    </p:spTree>
    <p:extLst>
      <p:ext uri="{BB962C8B-B14F-4D97-AF65-F5344CB8AC3E}">
        <p14:creationId xmlns="" xmlns:p14="http://schemas.microsoft.com/office/powerpoint/2010/main" val="397435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3"/>
          </p:nvPr>
        </p:nvSpPr>
        <p:spPr>
          <a:xfrm>
            <a:off x="827584" y="1557338"/>
            <a:ext cx="7272808" cy="395922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Kapsayıcı eğitimin temel gerekçesi: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	       AYRIMCILIĞI ÖNLEME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359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Ayrımcılık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A</a:t>
            </a:r>
            <a:r>
              <a:rPr lang="tr-TR" dirty="0" smtClean="0"/>
              <a:t>yrımcılık</a:t>
            </a:r>
            <a:r>
              <a:rPr lang="tr-TR" dirty="0"/>
              <a:t>, </a:t>
            </a:r>
            <a:r>
              <a:rPr lang="tr-TR" dirty="0" smtClean="0"/>
              <a:t>herhangi </a:t>
            </a:r>
            <a:r>
              <a:rPr lang="tr-TR" dirty="0"/>
              <a:t>mantıklı bir gerekçe söz konusu olmaksızın, bir kişiye, benzer durum ve koşullardaki diğer kişilerden farklı ve </a:t>
            </a:r>
            <a:r>
              <a:rPr lang="tr-TR" dirty="0" smtClean="0"/>
              <a:t>eşit </a:t>
            </a:r>
            <a:r>
              <a:rPr lang="tr-TR" dirty="0"/>
              <a:t>olmayan bir muamele yapılması anlamına gelmektedir. </a:t>
            </a:r>
            <a:endParaRPr lang="tr-TR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8" y="2544066"/>
            <a:ext cx="3457575" cy="1985769"/>
          </a:xfrm>
        </p:spPr>
      </p:pic>
    </p:spTree>
    <p:extLst>
      <p:ext uri="{BB962C8B-B14F-4D97-AF65-F5344CB8AC3E}">
        <p14:creationId xmlns="" xmlns:p14="http://schemas.microsoft.com/office/powerpoint/2010/main" val="21647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Ayrımcılık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Doğrudan </a:t>
            </a:r>
            <a:r>
              <a:rPr lang="tr-TR" dirty="0"/>
              <a:t>ayrımcılık; </a:t>
            </a:r>
            <a:r>
              <a:rPr lang="tr-TR" dirty="0" smtClean="0"/>
              <a:t>aşikâr </a:t>
            </a:r>
            <a:r>
              <a:rPr lang="tr-TR" dirty="0"/>
              <a:t>bir biçimde, bir </a:t>
            </a:r>
            <a:r>
              <a:rPr lang="tr-TR" dirty="0" smtClean="0"/>
              <a:t>kişi, </a:t>
            </a:r>
            <a:r>
              <a:rPr lang="tr-TR" dirty="0"/>
              <a:t>grup ya da toplumun bir kesiminin inanç, dil, din ya da </a:t>
            </a:r>
            <a:r>
              <a:rPr lang="tr-TR" dirty="0" err="1"/>
              <a:t>etnisite</a:t>
            </a:r>
            <a:r>
              <a:rPr lang="tr-TR" dirty="0"/>
              <a:t> ve benzeri farklılıklar nedeniyle, </a:t>
            </a:r>
            <a:r>
              <a:rPr lang="tr-TR" dirty="0" smtClean="0"/>
              <a:t>eşit </a:t>
            </a:r>
            <a:r>
              <a:rPr lang="tr-TR" dirty="0"/>
              <a:t>olmayan bir muamele görmesini ifade eder</a:t>
            </a:r>
            <a:r>
              <a:rPr lang="tr-TR" dirty="0" smtClean="0"/>
              <a:t>.</a:t>
            </a:r>
          </a:p>
          <a:p>
            <a:r>
              <a:rPr lang="tr-TR" dirty="0"/>
              <a:t>Farklı muamele; açıkça alay etmek, </a:t>
            </a:r>
            <a:r>
              <a:rPr lang="tr-TR" dirty="0" smtClean="0"/>
              <a:t>aşağılamak </a:t>
            </a:r>
            <a:r>
              <a:rPr lang="tr-TR" dirty="0"/>
              <a:t>veya karalamaktan </a:t>
            </a:r>
            <a:r>
              <a:rPr lang="tr-TR" dirty="0" smtClean="0"/>
              <a:t>başlayarak</a:t>
            </a:r>
            <a:r>
              <a:rPr lang="tr-TR" dirty="0"/>
              <a:t>, bu gruplara yönelik </a:t>
            </a:r>
            <a:r>
              <a:rPr lang="tr-TR" dirty="0" smtClean="0"/>
              <a:t>ayrımcılığı kışkırtan </a:t>
            </a:r>
            <a:r>
              <a:rPr lang="tr-TR" dirty="0"/>
              <a:t>nefret söylemlerini </a:t>
            </a:r>
            <a:r>
              <a:rPr lang="tr-TR" dirty="0" smtClean="0"/>
              <a:t>yaygınlaştırmaya </a:t>
            </a:r>
            <a:r>
              <a:rPr lang="tr-TR" dirty="0"/>
              <a:t>kadar, </a:t>
            </a:r>
            <a:r>
              <a:rPr lang="tr-TR" dirty="0" smtClean="0"/>
              <a:t>geniş </a:t>
            </a:r>
            <a:r>
              <a:rPr lang="tr-TR" dirty="0"/>
              <a:t>bir yelpazedeki ayrımcılık biçimlerini içerir. </a:t>
            </a:r>
          </a:p>
        </p:txBody>
      </p:sp>
    </p:spTree>
    <p:extLst>
      <p:ext uri="{BB962C8B-B14F-4D97-AF65-F5344CB8AC3E}">
        <p14:creationId xmlns="" xmlns:p14="http://schemas.microsoft.com/office/powerpoint/2010/main" val="5432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Ayrımcılık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16</a:t>
            </a:fld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538" y="2523681"/>
            <a:ext cx="3600450" cy="2026539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Sınıfta bir öğrencinin etnik kökeninden dolayı kötü muamele görmesi, bir öğrencinin dış görünüşünden dolayı sürekli dışlanması eğitim ortamında yapılan ayrımcılığa örnek durumlardır.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3803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Ayrımcılık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Dolaylı ayrımcılık; fark edilmesi güç olan, imalar veya dolaylı ifade biçimleri </a:t>
            </a:r>
            <a:r>
              <a:rPr lang="tr-TR" dirty="0" smtClean="0"/>
              <a:t>aracılığıyla işleyen </a:t>
            </a:r>
            <a:r>
              <a:rPr lang="tr-TR" dirty="0"/>
              <a:t>ya da bazen görünürde hiçbir problemli durum yaratmamasına </a:t>
            </a:r>
            <a:r>
              <a:rPr lang="tr-TR" dirty="0" smtClean="0"/>
              <a:t>karşın</a:t>
            </a:r>
            <a:r>
              <a:rPr lang="tr-TR" dirty="0"/>
              <a:t>, sonuçları bakımından belirli kesimleri </a:t>
            </a:r>
            <a:r>
              <a:rPr lang="tr-TR" dirty="0" smtClean="0"/>
              <a:t>ayrımcılığa </a:t>
            </a:r>
            <a:r>
              <a:rPr lang="tr-TR" dirty="0"/>
              <a:t>maruz bırakan tutumları anlatır. </a:t>
            </a:r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Yok sayma” bu tür ayrımcılığın en belirgin biçimlerindendir. </a:t>
            </a:r>
          </a:p>
        </p:txBody>
      </p:sp>
    </p:spTree>
    <p:extLst>
      <p:ext uri="{BB962C8B-B14F-4D97-AF65-F5344CB8AC3E}">
        <p14:creationId xmlns="" xmlns:p14="http://schemas.microsoft.com/office/powerpoint/2010/main" val="4016368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Ayrımcılık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Sınıf ortamında </a:t>
            </a:r>
            <a:r>
              <a:rPr lang="tr-TR" dirty="0" smtClean="0"/>
              <a:t>öğretmenin </a:t>
            </a:r>
            <a:r>
              <a:rPr lang="tr-TR" dirty="0"/>
              <a:t>yaramaz diye etiketlenen </a:t>
            </a:r>
            <a:r>
              <a:rPr lang="tr-TR" dirty="0" smtClean="0"/>
              <a:t>öğrencinin </a:t>
            </a:r>
            <a:r>
              <a:rPr lang="tr-TR" dirty="0"/>
              <a:t>ifadelerini görmezden gelip </a:t>
            </a:r>
            <a:r>
              <a:rPr lang="tr-TR" dirty="0" smtClean="0"/>
              <a:t>başarılı öğrencinin </a:t>
            </a:r>
            <a:r>
              <a:rPr lang="tr-TR" dirty="0"/>
              <a:t>ifadelerini daha çok önemsemesi bu ayrımcılık türüne örnektir. </a:t>
            </a:r>
          </a:p>
          <a:p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8" y="2384425"/>
            <a:ext cx="3457575" cy="2305050"/>
          </a:xfrm>
        </p:spPr>
      </p:pic>
    </p:spTree>
    <p:extLst>
      <p:ext uri="{BB962C8B-B14F-4D97-AF65-F5344CB8AC3E}">
        <p14:creationId xmlns="" xmlns:p14="http://schemas.microsoft.com/office/powerpoint/2010/main" val="3150234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Ayrımcılığa neden olan faktörler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Etnik Köken: Irk, renk, soy ya da ulusal veya etnik kökene dayalı her türlü ayrım, </a:t>
            </a:r>
            <a:r>
              <a:rPr lang="tr-TR" dirty="0" smtClean="0"/>
              <a:t>dışlama </a:t>
            </a:r>
            <a:r>
              <a:rPr lang="tr-TR" dirty="0"/>
              <a:t>ya da kısıtlama etnik köken </a:t>
            </a:r>
            <a:r>
              <a:rPr lang="tr-TR" dirty="0" smtClean="0"/>
              <a:t>ayrımcılığını </a:t>
            </a:r>
            <a:r>
              <a:rPr lang="tr-TR" dirty="0"/>
              <a:t>ifade eder. </a:t>
            </a:r>
          </a:p>
          <a:p>
            <a:r>
              <a:rPr lang="tr-TR" dirty="0"/>
              <a:t>Dilde yerleşik ırkçı kalıplar (gavur vb.), ders kitaplarında azınlıkların yok sayılması veya okul ortamında farklı etnik kökenden gelen öğrencilere yapılan aşağılama ve tacizler etnik kökene dayalı ayrımcılığa örnek verilebilir.</a:t>
            </a:r>
          </a:p>
          <a:p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8" y="2302102"/>
            <a:ext cx="3457575" cy="2469696"/>
          </a:xfrm>
        </p:spPr>
      </p:pic>
    </p:spTree>
    <p:extLst>
      <p:ext uri="{BB962C8B-B14F-4D97-AF65-F5344CB8AC3E}">
        <p14:creationId xmlns="" xmlns:p14="http://schemas.microsoft.com/office/powerpoint/2010/main" val="164307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Kapsayıcı Eğitim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Eğitimde “kapsayıcılık” yaklaşımının oldukça uzun bir geçmişi bulunmaktadır. </a:t>
            </a:r>
            <a:endParaRPr lang="tr-TR" dirty="0" smtClean="0"/>
          </a:p>
          <a:p>
            <a:r>
              <a:rPr lang="tr-TR" dirty="0" smtClean="0"/>
              <a:t>İlk olarak ileri derecede engelli ve/veya özel eğitime gereksinim duyan öğrenciler için gündeme gelmiştir.</a:t>
            </a:r>
          </a:p>
          <a:p>
            <a:r>
              <a:rPr lang="tr-TR" dirty="0" smtClean="0"/>
              <a:t>Amaç, bu öğrencileri «normal» eğitim süreçlerine dahil etmek. </a:t>
            </a:r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75" y="2527300"/>
            <a:ext cx="3048000" cy="2019300"/>
          </a:xfrm>
        </p:spPr>
      </p:pic>
    </p:spTree>
    <p:extLst>
      <p:ext uri="{BB962C8B-B14F-4D97-AF65-F5344CB8AC3E}">
        <p14:creationId xmlns="" xmlns:p14="http://schemas.microsoft.com/office/powerpoint/2010/main" val="2403178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Ayrımcılığa neden olan faktörler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20</a:t>
            </a:fld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538" y="2186782"/>
            <a:ext cx="3600450" cy="2700337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Dini İnanç: Toplumsal yaşamın herhangi bir alanında, din, mezhep, resmi din, inanca yönelik engellenmeler olarak tarif edilebilir. </a:t>
            </a:r>
          </a:p>
          <a:p>
            <a:r>
              <a:rPr lang="tr-TR" dirty="0"/>
              <a:t>Başörtülü bir kadının eğitim veya bir iş istihdamına yönelik engellenmesi veya ders kitaplarında farklı dinlere yönelik hakaret anlamı içeren ifadeler dini inanç ayrımcılığına örnektir.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6975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Ayrımcılığa neden olan faktörler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>
          <a:xfrm>
            <a:off x="3707904" y="1557338"/>
            <a:ext cx="4608512" cy="3959225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Cinsiyet ve cinsel yönelim: </a:t>
            </a:r>
            <a:r>
              <a:rPr lang="tr-TR" dirty="0" smtClean="0"/>
              <a:t>Kişinin </a:t>
            </a:r>
            <a:r>
              <a:rPr lang="tr-TR" dirty="0"/>
              <a:t>toplumsal </a:t>
            </a:r>
            <a:r>
              <a:rPr lang="tr-TR" dirty="0" smtClean="0"/>
              <a:t>yaşamında </a:t>
            </a:r>
            <a:r>
              <a:rPr lang="tr-TR" dirty="0"/>
              <a:t>cinsiyetinden veya  cinsel yöneliminden dolayı </a:t>
            </a:r>
            <a:r>
              <a:rPr lang="tr-TR" dirty="0" smtClean="0"/>
              <a:t>dışlanması </a:t>
            </a:r>
            <a:r>
              <a:rPr lang="tr-TR" dirty="0"/>
              <a:t>veya engellenmesi cinsiyet </a:t>
            </a:r>
            <a:r>
              <a:rPr lang="tr-TR" dirty="0" smtClean="0"/>
              <a:t>ayrımcılığını </a:t>
            </a:r>
            <a:r>
              <a:rPr lang="tr-TR" dirty="0"/>
              <a:t>ifade eder. </a:t>
            </a:r>
            <a:endParaRPr lang="tr-TR" dirty="0" smtClean="0"/>
          </a:p>
          <a:p>
            <a:r>
              <a:rPr lang="tr-TR" dirty="0"/>
              <a:t>Ö</a:t>
            </a:r>
            <a:r>
              <a:rPr lang="tr-TR" dirty="0" smtClean="0"/>
              <a:t>rnek </a:t>
            </a:r>
            <a:r>
              <a:rPr lang="tr-TR" dirty="0"/>
              <a:t>olarak ders kitaplarında yer alan toplumsal cinsiyet rollerinin kesin </a:t>
            </a:r>
            <a:r>
              <a:rPr lang="tr-TR" dirty="0" smtClean="0"/>
              <a:t>belirlendiği </a:t>
            </a:r>
            <a:r>
              <a:rPr lang="tr-TR" dirty="0"/>
              <a:t>kalıplar (Kadın </a:t>
            </a:r>
            <a:r>
              <a:rPr lang="tr-TR" dirty="0" smtClean="0"/>
              <a:t>işi, </a:t>
            </a:r>
            <a:r>
              <a:rPr lang="tr-TR" dirty="0"/>
              <a:t>erkek </a:t>
            </a:r>
            <a:r>
              <a:rPr lang="tr-TR" dirty="0" smtClean="0"/>
              <a:t>işi), </a:t>
            </a:r>
            <a:r>
              <a:rPr lang="tr-TR" dirty="0"/>
              <a:t>kız çocuklarının belirli bir </a:t>
            </a:r>
            <a:r>
              <a:rPr lang="tr-TR" dirty="0" smtClean="0"/>
              <a:t>yaşa </a:t>
            </a:r>
            <a:r>
              <a:rPr lang="tr-TR" dirty="0"/>
              <a:t>geldikten sonra </a:t>
            </a:r>
            <a:r>
              <a:rPr lang="tr-TR" dirty="0" smtClean="0"/>
              <a:t>eğitim </a:t>
            </a:r>
            <a:r>
              <a:rPr lang="tr-TR" dirty="0"/>
              <a:t>ortamından koparılmaları verilebilir.  </a:t>
            </a:r>
          </a:p>
          <a:p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9" y="2260169"/>
            <a:ext cx="2664792" cy="2176943"/>
          </a:xfrm>
        </p:spPr>
      </p:pic>
    </p:spTree>
    <p:extLst>
      <p:ext uri="{BB962C8B-B14F-4D97-AF65-F5344CB8AC3E}">
        <p14:creationId xmlns="" xmlns:p14="http://schemas.microsoft.com/office/powerpoint/2010/main" val="751130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Ayrımcılığa neden olan faktörler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22</a:t>
            </a:fld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11" y="2043430"/>
            <a:ext cx="3499104" cy="298704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Sosyoekonomik düzey: Kişinin toplumsal yaşamda </a:t>
            </a:r>
            <a:r>
              <a:rPr lang="tr-TR" dirty="0" err="1"/>
              <a:t>sosyo</a:t>
            </a:r>
            <a:r>
              <a:rPr lang="tr-TR" dirty="0"/>
              <a:t>-ekonomik düzeyinden dolayı diğerlerinden farklı muamele görmesini ifade eder.</a:t>
            </a:r>
          </a:p>
          <a:p>
            <a:r>
              <a:rPr lang="tr-TR" dirty="0"/>
              <a:t>Okulda ekonomik düzeyi düşük bir aileden gelen bir öğrencinin öğretmen tarafından farklı muamele görmesi bu duruma örnektir.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9051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Ayrımcılığa neden olan faktörler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>
          <a:xfrm>
            <a:off x="3923928" y="1557338"/>
            <a:ext cx="4320480" cy="4319934"/>
          </a:xfrm>
        </p:spPr>
        <p:txBody>
          <a:bodyPr>
            <a:normAutofit fontScale="62500" lnSpcReduction="20000"/>
          </a:bodyPr>
          <a:lstStyle/>
          <a:p>
            <a:r>
              <a:rPr lang="tr-TR" sz="3400" dirty="0"/>
              <a:t>Engellilik veya özel gereksinimler: Bireylerin </a:t>
            </a:r>
            <a:r>
              <a:rPr lang="tr-TR" sz="3400" dirty="0" smtClean="0"/>
              <a:t>doğum </a:t>
            </a:r>
            <a:r>
              <a:rPr lang="tr-TR" sz="3400" dirty="0"/>
              <a:t>öncesinde, </a:t>
            </a:r>
            <a:r>
              <a:rPr lang="tr-TR" sz="3400" dirty="0" smtClean="0"/>
              <a:t>doğum </a:t>
            </a:r>
            <a:r>
              <a:rPr lang="tr-TR" sz="3400" dirty="0"/>
              <a:t>sırasında veya </a:t>
            </a:r>
            <a:r>
              <a:rPr lang="tr-TR" sz="3400" dirty="0" smtClean="0"/>
              <a:t>doğumdan sonra</a:t>
            </a:r>
            <a:r>
              <a:rPr lang="tr-TR" sz="3400" dirty="0"/>
              <a:t>; genetik birtakım problemler, hastalık veya kaza sonucunda bedensel veya zihinsel olarak ortaya çıkan özel durumlarından dolayı </a:t>
            </a:r>
            <a:r>
              <a:rPr lang="tr-TR" sz="3400" dirty="0" smtClean="0"/>
              <a:t>ayrımcılığa </a:t>
            </a:r>
            <a:r>
              <a:rPr lang="tr-TR" sz="3400" dirty="0"/>
              <a:t>maruz kalma durumudur. </a:t>
            </a:r>
            <a:endParaRPr lang="tr-TR" sz="3400" dirty="0" smtClean="0"/>
          </a:p>
          <a:p>
            <a:r>
              <a:rPr lang="tr-TR" sz="3400" dirty="0" smtClean="0"/>
              <a:t>Bir </a:t>
            </a:r>
            <a:r>
              <a:rPr lang="tr-TR" sz="3400" dirty="0"/>
              <a:t>sınıfta kaynaştırma öğrencilerine yönelik olarak yapılan ayrımcılık, dışlama veya ihmal edilme bu duruma örnek olarak verilebilir.</a:t>
            </a:r>
          </a:p>
          <a:p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3160375" cy="2177140"/>
          </a:xfrm>
        </p:spPr>
      </p:pic>
    </p:spTree>
    <p:extLst>
      <p:ext uri="{BB962C8B-B14F-4D97-AF65-F5344CB8AC3E}">
        <p14:creationId xmlns="" xmlns:p14="http://schemas.microsoft.com/office/powerpoint/2010/main" val="3925756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24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ortamlarında ayrımcılığın uygulanışı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Öğretmenlerin </a:t>
            </a:r>
            <a:r>
              <a:rPr lang="tr-TR" dirty="0"/>
              <a:t>ayrımcı </a:t>
            </a:r>
            <a:r>
              <a:rPr lang="tr-TR" dirty="0" smtClean="0"/>
              <a:t>davranışlar gösterdiği </a:t>
            </a:r>
            <a:r>
              <a:rPr lang="tr-TR" dirty="0"/>
              <a:t>başlıca durumlar; </a:t>
            </a:r>
            <a:endParaRPr lang="tr-TR" dirty="0" smtClean="0"/>
          </a:p>
          <a:p>
            <a:pPr lvl="1"/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zor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kolay</a:t>
            </a:r>
            <a:r>
              <a:rPr lang="en-GB" dirty="0"/>
              <a:t> </a:t>
            </a:r>
            <a:r>
              <a:rPr lang="en-GB" dirty="0" err="1"/>
              <a:t>görevler</a:t>
            </a:r>
            <a:r>
              <a:rPr lang="en-GB" dirty="0"/>
              <a:t> </a:t>
            </a:r>
            <a:r>
              <a:rPr lang="en-GB" dirty="0" err="1"/>
              <a:t>verme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en-GB" dirty="0" err="1"/>
              <a:t>Verilen</a:t>
            </a:r>
            <a:r>
              <a:rPr lang="en-GB" dirty="0"/>
              <a:t> </a:t>
            </a:r>
            <a:r>
              <a:rPr lang="en-GB" dirty="0" err="1"/>
              <a:t>dönütlerin</a:t>
            </a:r>
            <a:r>
              <a:rPr lang="en-GB" dirty="0"/>
              <a:t> </a:t>
            </a:r>
            <a:r>
              <a:rPr lang="en-GB" dirty="0" err="1" smtClean="0"/>
              <a:t>niteli</a:t>
            </a:r>
            <a:r>
              <a:rPr lang="tr-TR" dirty="0" err="1" smtClean="0"/>
              <a:t>ği</a:t>
            </a:r>
            <a:r>
              <a:rPr lang="en-GB" dirty="0" smtClean="0"/>
              <a:t>, </a:t>
            </a:r>
            <a:r>
              <a:rPr lang="en-GB" dirty="0" err="1"/>
              <a:t>yoğ</a:t>
            </a:r>
            <a:r>
              <a:rPr lang="en-GB" dirty="0" err="1" smtClean="0"/>
              <a:t>unlu</a:t>
            </a:r>
            <a:r>
              <a:rPr lang="tr-TR" dirty="0" err="1" smtClean="0"/>
              <a:t>ğu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samimî</a:t>
            </a:r>
            <a:r>
              <a:rPr lang="en-GB" dirty="0"/>
              <a:t> </a:t>
            </a:r>
            <a:r>
              <a:rPr lang="en-GB" dirty="0" err="1"/>
              <a:t>duyguları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etmesi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en-GB" dirty="0" err="1"/>
              <a:t>Sorulan</a:t>
            </a:r>
            <a:r>
              <a:rPr lang="en-GB" dirty="0"/>
              <a:t> </a:t>
            </a:r>
            <a:r>
              <a:rPr lang="en-GB" dirty="0" err="1"/>
              <a:t>soruların</a:t>
            </a:r>
            <a:r>
              <a:rPr lang="en-GB" dirty="0"/>
              <a:t> </a:t>
            </a:r>
            <a:r>
              <a:rPr lang="en-GB" dirty="0" err="1" smtClean="0"/>
              <a:t>niteli</a:t>
            </a:r>
            <a:r>
              <a:rPr lang="tr-TR" dirty="0" err="1" smtClean="0"/>
              <a:t>ği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cevaplamak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izin</a:t>
            </a:r>
            <a:r>
              <a:rPr lang="en-GB" dirty="0"/>
              <a:t> </a:t>
            </a:r>
            <a:r>
              <a:rPr lang="en-GB" dirty="0" err="1"/>
              <a:t>verilen</a:t>
            </a:r>
            <a:r>
              <a:rPr lang="en-GB" dirty="0"/>
              <a:t> zaman </a:t>
            </a:r>
            <a:r>
              <a:rPr lang="en-GB" dirty="0" err="1"/>
              <a:t>miktarı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tr-TR" dirty="0" smtClean="0"/>
              <a:t>Öğrenciyi </a:t>
            </a:r>
            <a:r>
              <a:rPr lang="tr-TR" dirty="0"/>
              <a:t>ticari bir kaynak gibi görme </a:t>
            </a:r>
          </a:p>
        </p:txBody>
      </p:sp>
    </p:spTree>
    <p:extLst>
      <p:ext uri="{BB962C8B-B14F-4D97-AF65-F5344CB8AC3E}">
        <p14:creationId xmlns="" xmlns:p14="http://schemas.microsoft.com/office/powerpoint/2010/main" val="3078144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25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ortamlarında ayrımcılığın uygulanışı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err="1"/>
              <a:t>Zengin</a:t>
            </a:r>
            <a:r>
              <a:rPr lang="en-GB" dirty="0"/>
              <a:t>-fakir (</a:t>
            </a:r>
            <a:r>
              <a:rPr lang="en-GB" dirty="0" err="1" smtClean="0"/>
              <a:t>varo</a:t>
            </a:r>
            <a:r>
              <a:rPr lang="tr-TR" dirty="0" err="1" smtClean="0"/>
              <a:t>şt</a:t>
            </a:r>
            <a:r>
              <a:rPr lang="en-GB" dirty="0" smtClean="0"/>
              <a:t>an </a:t>
            </a:r>
            <a:r>
              <a:rPr lang="en-GB" dirty="0" err="1"/>
              <a:t>gelme</a:t>
            </a:r>
            <a:r>
              <a:rPr lang="en-GB" dirty="0"/>
              <a:t>) </a:t>
            </a:r>
            <a:r>
              <a:rPr lang="en-GB" dirty="0" err="1"/>
              <a:t>ayrımı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en-GB" dirty="0" err="1"/>
              <a:t>Cinsel</a:t>
            </a:r>
            <a:r>
              <a:rPr lang="en-GB" dirty="0"/>
              <a:t> </a:t>
            </a:r>
            <a:r>
              <a:rPr lang="en-GB" dirty="0" err="1"/>
              <a:t>ayrımcılık</a:t>
            </a:r>
            <a:r>
              <a:rPr lang="en-GB" dirty="0"/>
              <a:t> (</a:t>
            </a:r>
            <a:r>
              <a:rPr lang="en-GB" dirty="0" err="1"/>
              <a:t>Kız-Erkek</a:t>
            </a:r>
            <a:r>
              <a:rPr lang="en-GB" dirty="0"/>
              <a:t>)  </a:t>
            </a:r>
            <a:endParaRPr lang="tr-TR" dirty="0"/>
          </a:p>
          <a:p>
            <a:pPr lvl="1"/>
            <a:r>
              <a:rPr lang="en-GB" dirty="0" err="1"/>
              <a:t>Cinsel</a:t>
            </a:r>
            <a:r>
              <a:rPr lang="en-GB" dirty="0"/>
              <a:t> </a:t>
            </a:r>
            <a:r>
              <a:rPr lang="en-GB" dirty="0" err="1"/>
              <a:t>yöneliminden</a:t>
            </a:r>
            <a:r>
              <a:rPr lang="en-GB" dirty="0"/>
              <a:t> </a:t>
            </a:r>
            <a:r>
              <a:rPr lang="en-GB" dirty="0" err="1"/>
              <a:t>dolayı</a:t>
            </a:r>
            <a:r>
              <a:rPr lang="en-GB" dirty="0"/>
              <a:t> </a:t>
            </a:r>
            <a:r>
              <a:rPr lang="en-GB" dirty="0" err="1"/>
              <a:t>yapılan</a:t>
            </a:r>
            <a:r>
              <a:rPr lang="en-GB" dirty="0"/>
              <a:t> </a:t>
            </a:r>
            <a:r>
              <a:rPr lang="en-GB" dirty="0" err="1"/>
              <a:t>ayrımcılık</a:t>
            </a:r>
            <a:r>
              <a:rPr lang="en-GB" dirty="0"/>
              <a:t> </a:t>
            </a:r>
            <a:endParaRPr lang="tr-TR" dirty="0"/>
          </a:p>
          <a:p>
            <a:pPr lvl="1"/>
            <a:r>
              <a:rPr lang="en-GB" dirty="0" err="1"/>
              <a:t>Özel</a:t>
            </a:r>
            <a:r>
              <a:rPr lang="en-GB" dirty="0"/>
              <a:t> </a:t>
            </a:r>
            <a:r>
              <a:rPr lang="en-GB" dirty="0" err="1"/>
              <a:t>gereksinime</a:t>
            </a:r>
            <a:r>
              <a:rPr lang="en-GB" dirty="0"/>
              <a:t> </a:t>
            </a:r>
            <a:r>
              <a:rPr lang="en-GB" dirty="0" err="1"/>
              <a:t>ihtiyacı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öğrencilere</a:t>
            </a:r>
            <a:r>
              <a:rPr lang="en-GB" dirty="0"/>
              <a:t> </a:t>
            </a:r>
            <a:r>
              <a:rPr lang="en-GB" dirty="0" err="1"/>
              <a:t>yapılan</a:t>
            </a:r>
            <a:r>
              <a:rPr lang="en-GB" dirty="0"/>
              <a:t> </a:t>
            </a:r>
            <a:r>
              <a:rPr lang="en-GB" dirty="0" err="1"/>
              <a:t>ayrımcılık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en-GB" dirty="0" smtClean="0"/>
              <a:t>Ba</a:t>
            </a:r>
            <a:r>
              <a:rPr lang="tr-TR" dirty="0" err="1" smtClean="0"/>
              <a:t>şa</a:t>
            </a:r>
            <a:r>
              <a:rPr lang="en-GB" dirty="0" err="1" smtClean="0"/>
              <a:t>rılı</a:t>
            </a:r>
            <a:r>
              <a:rPr lang="en-GB" dirty="0" smtClean="0"/>
              <a:t> ö</a:t>
            </a:r>
            <a:r>
              <a:rPr lang="tr-TR" dirty="0" err="1" smtClean="0"/>
              <a:t>ğr</a:t>
            </a:r>
            <a:r>
              <a:rPr lang="en-GB" dirty="0" err="1" smtClean="0"/>
              <a:t>encileri</a:t>
            </a:r>
            <a:r>
              <a:rPr lang="en-GB" dirty="0" smtClean="0"/>
              <a:t> </a:t>
            </a:r>
            <a:r>
              <a:rPr lang="en-GB" dirty="0" err="1"/>
              <a:t>kayırma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özel</a:t>
            </a:r>
            <a:r>
              <a:rPr lang="en-GB" dirty="0"/>
              <a:t> </a:t>
            </a:r>
            <a:r>
              <a:rPr lang="en-GB" dirty="0" err="1"/>
              <a:t>ilgi</a:t>
            </a:r>
            <a:r>
              <a:rPr lang="en-GB" dirty="0"/>
              <a:t> </a:t>
            </a:r>
            <a:r>
              <a:rPr lang="en-GB" dirty="0" err="1"/>
              <a:t>gösterme</a:t>
            </a:r>
            <a:r>
              <a:rPr lang="en-GB" dirty="0"/>
              <a:t> </a:t>
            </a:r>
            <a:endParaRPr lang="tr-TR" dirty="0" smtClean="0"/>
          </a:p>
          <a:p>
            <a:pPr lvl="1"/>
            <a:r>
              <a:rPr lang="en-GB" dirty="0"/>
              <a:t>Sınıf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tr-TR" dirty="0" smtClean="0"/>
              <a:t>şu</a:t>
            </a:r>
            <a:r>
              <a:rPr lang="en-GB" dirty="0" err="1" smtClean="0"/>
              <a:t>beler</a:t>
            </a:r>
            <a:r>
              <a:rPr lang="en-GB" dirty="0" smtClean="0"/>
              <a:t> </a:t>
            </a:r>
            <a:r>
              <a:rPr lang="en-GB" dirty="0" err="1"/>
              <a:t>arası</a:t>
            </a:r>
            <a:r>
              <a:rPr lang="en-GB" dirty="0"/>
              <a:t> </a:t>
            </a:r>
            <a:r>
              <a:rPr lang="en-GB" dirty="0" err="1"/>
              <a:t>ayrımcılık</a:t>
            </a:r>
            <a:r>
              <a:rPr lang="en-GB" dirty="0"/>
              <a:t> </a:t>
            </a:r>
            <a:endParaRPr lang="tr-TR" dirty="0"/>
          </a:p>
          <a:p>
            <a:pPr marL="457200" lvl="1" indent="0">
              <a:buNone/>
            </a:pPr>
            <a:r>
              <a:rPr lang="en-GB" dirty="0"/>
              <a:t> 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99495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26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ortamlarında ayrımcılığın uygulanışı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 err="1" smtClean="0"/>
              <a:t>Dinsel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etnik</a:t>
            </a:r>
            <a:r>
              <a:rPr lang="en-GB" dirty="0"/>
              <a:t> </a:t>
            </a:r>
            <a:r>
              <a:rPr lang="en-GB" dirty="0" err="1"/>
              <a:t>ayrımcılık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en-GB" dirty="0" err="1"/>
              <a:t>Tanıdık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yakınlarını</a:t>
            </a:r>
            <a:r>
              <a:rPr lang="en-GB" dirty="0"/>
              <a:t> </a:t>
            </a:r>
            <a:r>
              <a:rPr lang="en-GB" dirty="0" err="1"/>
              <a:t>kayırma</a:t>
            </a:r>
            <a:r>
              <a:rPr lang="en-GB" dirty="0"/>
              <a:t>  </a:t>
            </a:r>
            <a:endParaRPr lang="tr-TR" dirty="0"/>
          </a:p>
          <a:p>
            <a:pPr lvl="1"/>
            <a:r>
              <a:rPr lang="en-GB" dirty="0"/>
              <a:t>Ait </a:t>
            </a:r>
            <a:r>
              <a:rPr lang="en-GB" dirty="0" err="1"/>
              <a:t>olunan</a:t>
            </a:r>
            <a:r>
              <a:rPr lang="en-GB" dirty="0"/>
              <a:t> </a:t>
            </a:r>
            <a:r>
              <a:rPr lang="en-GB" dirty="0" err="1"/>
              <a:t>sosyal</a:t>
            </a:r>
            <a:r>
              <a:rPr lang="en-GB" dirty="0"/>
              <a:t>/</a:t>
            </a:r>
            <a:r>
              <a:rPr lang="en-GB" dirty="0" err="1"/>
              <a:t>kültürel</a:t>
            </a:r>
            <a:r>
              <a:rPr lang="en-GB" dirty="0"/>
              <a:t> </a:t>
            </a:r>
            <a:r>
              <a:rPr lang="en-GB" dirty="0" err="1"/>
              <a:t>gruba</a:t>
            </a:r>
            <a:r>
              <a:rPr lang="en-GB" dirty="0"/>
              <a:t> </a:t>
            </a:r>
            <a:r>
              <a:rPr lang="en-GB" dirty="0" err="1"/>
              <a:t>yönelik</a:t>
            </a:r>
            <a:r>
              <a:rPr lang="en-GB" dirty="0"/>
              <a:t> </a:t>
            </a:r>
            <a:r>
              <a:rPr lang="en-GB" dirty="0" err="1"/>
              <a:t>ayrımcılık</a:t>
            </a:r>
            <a:r>
              <a:rPr lang="en-GB" dirty="0"/>
              <a:t> (Alevi-</a:t>
            </a:r>
            <a:r>
              <a:rPr lang="en-GB" dirty="0" err="1"/>
              <a:t>sünni</a:t>
            </a:r>
            <a:r>
              <a:rPr lang="en-GB" dirty="0"/>
              <a:t>, </a:t>
            </a:r>
            <a:r>
              <a:rPr lang="en-GB" dirty="0" err="1"/>
              <a:t>siyasi</a:t>
            </a:r>
            <a:r>
              <a:rPr lang="en-GB" dirty="0"/>
              <a:t> </a:t>
            </a:r>
            <a:r>
              <a:rPr lang="en-GB" dirty="0" err="1"/>
              <a:t>görüş</a:t>
            </a:r>
            <a:r>
              <a:rPr lang="en-GB" dirty="0"/>
              <a:t> vb.)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Ö</a:t>
            </a:r>
            <a:r>
              <a:rPr lang="tr-TR" dirty="0" smtClean="0"/>
              <a:t>ğretmenlerin </a:t>
            </a:r>
            <a:r>
              <a:rPr lang="tr-TR" dirty="0"/>
              <a:t>yanında öğrenciler, okul yönetimi ve aileler okul ortamındaki diğer önemli dışsal faktörleri oluşturmaktadır. Öğretmenlerin öğrencilere yönelik ayrımcı davranışlarının benzerleri bu gruplar tarafından da gösterilmektedir. 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7578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Kapsayıcı Eğitim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3</a:t>
            </a:fld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72816"/>
            <a:ext cx="2952327" cy="2376264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7584" y="1557338"/>
            <a:ext cx="4032448" cy="3959225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Günümüzde kapsayıcı eğitimin bağlamı, toplumda dezavantaja sahip tüm grupları (dini, etnik ve kültürel azınlıklar, göçmen, mülteci ve sığınmacılar, kızlar, düşük gelirli aileler, engelliler, AIDS hastaları, vb.) dâhil edecek şekilde genişlemiştir.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620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Kapsayıcı Eğitim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Kapsayıcı eğitim yaklaşımı öğrenciler arasındaki farklılıkları ve öğrencilerin farklı ihtiyaçlarını bir problem olarak değil, öğretimi zenginleştirmek için bir fırsat olarak ele </a:t>
            </a:r>
            <a:r>
              <a:rPr lang="tr-TR" dirty="0" smtClean="0"/>
              <a:t>almaktadır.</a:t>
            </a:r>
          </a:p>
          <a:p>
            <a:r>
              <a:rPr lang="tr-TR" dirty="0" smtClean="0"/>
              <a:t>Bu açıdan kapsayıcı eğitim, </a:t>
            </a:r>
            <a:r>
              <a:rPr lang="tr-TR" dirty="0"/>
              <a:t>öğrenenler arasındaki farklılıkları doğal olarak karşılayan ve destekleyen yenilikçi bir hareket olarak tanımlamaktadır.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 kapsayıcı eğitim hareketi sadece teknik veya kurumsal değişimi değil, aynı zamanda felsefi bir değişimi de işaret etmektedir. </a:t>
            </a:r>
          </a:p>
        </p:txBody>
      </p:sp>
    </p:spTree>
    <p:extLst>
      <p:ext uri="{BB962C8B-B14F-4D97-AF65-F5344CB8AC3E}">
        <p14:creationId xmlns="" xmlns:p14="http://schemas.microsoft.com/office/powerpoint/2010/main" val="406654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Kapsayıcı Eğitim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süreç, öğrenme çağındaki tüm çocukları içeren ortak bir vizyon ışığında ve tüm çocukları eğitmenin devletlerin sorumluluğu olduğu inancıyla, içerik, yaklaşım, yapı ve stratejiler konusunda yapılması gereken değişiklikleri kapsamaktadır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80" y="4527128"/>
            <a:ext cx="6985000" cy="1854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972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Kapsayıcı Eğitim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Kapsayıcı eğitim, UNESCO tarafından “öğrenenlerin farklı gereksinimlerine, onların eğitime, kültüre ve topluma katılımını artırarak ve eğitim sisteminin içindeki ayrımcılığı azaltarak cevap verme süreci” </a:t>
            </a:r>
            <a:r>
              <a:rPr lang="tr-TR" dirty="0" smtClean="0"/>
              <a:t>olarak </a:t>
            </a:r>
            <a:r>
              <a:rPr lang="tr-TR" dirty="0"/>
              <a:t>tanımlanmaktadır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635974"/>
            <a:ext cx="3384376" cy="17173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189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403648" y="433474"/>
            <a:ext cx="5976664" cy="113813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Kapsayıcı Eğitimin Gerekçesi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3733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yaklaşım, UNESCO </a:t>
            </a:r>
            <a:r>
              <a:rPr lang="tr-TR" dirty="0" smtClean="0"/>
              <a:t>tarafından </a:t>
            </a:r>
            <a:r>
              <a:rPr lang="tr-TR" dirty="0"/>
              <a:t>üç ayrı temelde gerekçelendirilmektedir. </a:t>
            </a:r>
            <a:endParaRPr lang="tr-TR" dirty="0" smtClean="0"/>
          </a:p>
          <a:p>
            <a:r>
              <a:rPr lang="tr-TR" dirty="0" smtClean="0"/>
              <a:t>Eğitimsel gerekçe</a:t>
            </a:r>
          </a:p>
          <a:p>
            <a:r>
              <a:rPr lang="tr-TR" dirty="0" smtClean="0"/>
              <a:t>Sosyal gerekçe</a:t>
            </a:r>
          </a:p>
          <a:p>
            <a:r>
              <a:rPr lang="tr-TR" dirty="0" smtClean="0"/>
              <a:t>Ekonomik gerekçe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0220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Eğitimsel </a:t>
            </a:r>
            <a:r>
              <a:rPr lang="tr-TR" dirty="0" smtClean="0"/>
              <a:t>gerekçe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2"/>
          </p:nvPr>
        </p:nvSpPr>
        <p:spPr>
          <a:xfrm>
            <a:off x="3635896" y="1557338"/>
            <a:ext cx="5040560" cy="3959225"/>
          </a:xfrm>
        </p:spPr>
        <p:txBody>
          <a:bodyPr>
            <a:noAutofit/>
          </a:bodyPr>
          <a:lstStyle/>
          <a:p>
            <a:r>
              <a:rPr lang="tr-TR" sz="2000" dirty="0"/>
              <a:t>K</a:t>
            </a:r>
            <a:r>
              <a:rPr lang="tr-TR" sz="2000" dirty="0" smtClean="0"/>
              <a:t>apsayıcı </a:t>
            </a:r>
            <a:r>
              <a:rPr lang="tr-TR" sz="2000" dirty="0"/>
              <a:t>okulların, bireysel çeşitliliklere yanıt veren öğretim yöntemleri geliştirmesi ve bunun tüm öğrencilerin yararına olmasıdır. </a:t>
            </a:r>
            <a:endParaRPr lang="tr-TR" sz="2000" dirty="0" smtClean="0"/>
          </a:p>
          <a:p>
            <a:r>
              <a:rPr lang="tr-TR" sz="2000" dirty="0" smtClean="0"/>
              <a:t>Standart </a:t>
            </a:r>
            <a:r>
              <a:rPr lang="tr-TR" sz="2000" dirty="0"/>
              <a:t>öğretimler yerine öğrencinin eğitim performansına ve bireysel ihtiyaçlarına dayalı farklılaştırılmış/çeşitlendirilmiş bir öğretimde bütün öğrencilerin öğrenme süreçlerine katılımı ve bunlardan fayda görmesi çok daha yüksek bir olasılıktır.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66950"/>
            <a:ext cx="2756024" cy="2756024"/>
          </a:xfrm>
        </p:spPr>
      </p:pic>
    </p:spTree>
    <p:extLst>
      <p:ext uri="{BB962C8B-B14F-4D97-AF65-F5344CB8AC3E}">
        <p14:creationId xmlns="" xmlns:p14="http://schemas.microsoft.com/office/powerpoint/2010/main" val="265162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</a:t>
            </a:r>
            <a:r>
              <a:rPr lang="tr-TR" dirty="0" smtClean="0"/>
              <a:t>gerekçe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Sınıfında Yabancı Uyruklu Öğrenci Bulunan Milli Eğitim Bakanlığı Öğretmenlerinin Eğitimi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C2636-AE3E-43A4-A16F-CF926FEA9C03}" type="slidenum">
              <a:rPr lang="tr-TR" smtClean="0"/>
              <a:pPr/>
              <a:t>9</a:t>
            </a:fld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16832"/>
            <a:ext cx="3175000" cy="3225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755576" y="1557338"/>
            <a:ext cx="4608512" cy="4103910"/>
          </a:xfrm>
        </p:spPr>
        <p:txBody>
          <a:bodyPr>
            <a:normAutofit/>
          </a:bodyPr>
          <a:lstStyle/>
          <a:p>
            <a:r>
              <a:rPr lang="tr-TR" dirty="0"/>
              <a:t>K</a:t>
            </a:r>
            <a:r>
              <a:rPr lang="tr-TR" dirty="0" smtClean="0"/>
              <a:t>apsayıcı </a:t>
            </a:r>
            <a:r>
              <a:rPr lang="tr-TR" dirty="0"/>
              <a:t>okulların bir tutum değişikliği yaratarak daha adil ve kapsayıcı bir toplum için temel oluşturacak olmasıdır.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144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1206</Words>
  <Application>Microsoft Office PowerPoint</Application>
  <PresentationFormat>Ekran Gösterisi (4:3)</PresentationFormat>
  <Paragraphs>144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KAPSAYICI EĞİTİM</vt:lpstr>
      <vt:lpstr>Kapsayıcı Eğitim</vt:lpstr>
      <vt:lpstr>Kapsayıcı Eğitim</vt:lpstr>
      <vt:lpstr>Kapsayıcı Eğitim</vt:lpstr>
      <vt:lpstr>Kapsayıcı Eğitim</vt:lpstr>
      <vt:lpstr>Kapsayıcı Eğitim</vt:lpstr>
      <vt:lpstr>Kapsayıcı Eğitimin Gerekçesi</vt:lpstr>
      <vt:lpstr>Eğitimsel gerekçe</vt:lpstr>
      <vt:lpstr>Sosyal gerekçe</vt:lpstr>
      <vt:lpstr>Ekonomik gerekçe</vt:lpstr>
      <vt:lpstr>Kapsayıcı Eğitimin Boyutları</vt:lpstr>
      <vt:lpstr>Kapsayıcı Eğitimin Temel İlkeleri</vt:lpstr>
      <vt:lpstr>Slayt 13</vt:lpstr>
      <vt:lpstr>Ayrımcılık</vt:lpstr>
      <vt:lpstr>Ayrımcılık</vt:lpstr>
      <vt:lpstr>Ayrımcılık</vt:lpstr>
      <vt:lpstr>Ayrımcılık</vt:lpstr>
      <vt:lpstr>Ayrımcılık</vt:lpstr>
      <vt:lpstr>Ayrımcılığa neden olan faktörler</vt:lpstr>
      <vt:lpstr>Ayrımcılığa neden olan faktörler</vt:lpstr>
      <vt:lpstr>Ayrımcılığa neden olan faktörler</vt:lpstr>
      <vt:lpstr>Ayrımcılığa neden olan faktörler</vt:lpstr>
      <vt:lpstr>Ayrımcılığa neden olan faktörler</vt:lpstr>
      <vt:lpstr>Eğitim ortamlarında ayrımcılığın uygulanışı</vt:lpstr>
      <vt:lpstr>Eğitim ortamlarında ayrımcılığın uygulanışı</vt:lpstr>
      <vt:lpstr>Eğitim ortamlarında ayrımcılığın uygulanışı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SULE</dc:creator>
  <cp:lastModifiedBy>Mustafa Öztürk</cp:lastModifiedBy>
  <cp:revision>25</cp:revision>
  <dcterms:created xsi:type="dcterms:W3CDTF">2016-11-09T06:48:50Z</dcterms:created>
  <dcterms:modified xsi:type="dcterms:W3CDTF">2016-11-27T15:20:48Z</dcterms:modified>
</cp:coreProperties>
</file>